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0" r:id="rId3"/>
    <p:sldId id="257" r:id="rId4"/>
    <p:sldId id="261" r:id="rId5"/>
    <p:sldId id="262" r:id="rId6"/>
    <p:sldId id="263" r:id="rId7"/>
    <p:sldId id="264" r:id="rId8"/>
    <p:sldId id="265" r:id="rId9"/>
    <p:sldId id="266" r:id="rId10"/>
    <p:sldId id="267"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68" r:id="rId26"/>
    <p:sldId id="283" r:id="rId27"/>
  </p:sldIdLst>
  <p:sldSz cx="7772400" cy="100584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87D4FA-5427-42C7-8A89-0FBAD5E4CE05}">
          <p14:sldIdLst>
            <p14:sldId id="256"/>
            <p14:sldId id="260"/>
            <p14:sldId id="257"/>
            <p14:sldId id="261"/>
            <p14:sldId id="262"/>
            <p14:sldId id="263"/>
            <p14:sldId id="264"/>
            <p14:sldId id="265"/>
            <p14:sldId id="266"/>
            <p14:sldId id="267"/>
            <p14:sldId id="269"/>
            <p14:sldId id="270"/>
            <p14:sldId id="271"/>
            <p14:sldId id="272"/>
            <p14:sldId id="273"/>
            <p14:sldId id="274"/>
            <p14:sldId id="275"/>
            <p14:sldId id="276"/>
            <p14:sldId id="277"/>
            <p14:sldId id="278"/>
            <p14:sldId id="279"/>
            <p14:sldId id="280"/>
            <p14:sldId id="281"/>
            <p14:sldId id="282"/>
            <p14:sldId id="268"/>
            <p14:sldId id="283"/>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3" d="100"/>
          <a:sy n="53" d="100"/>
        </p:scale>
        <p:origin x="2539"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4"/>
            <a:ext cx="6606540" cy="211226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65860" y="5632704"/>
            <a:ext cx="5440680" cy="25146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00" b="1" i="0">
                <a:solidFill>
                  <a:schemeClr val="tx1"/>
                </a:solidFill>
                <a:latin typeface="Times New Roman"/>
                <a:cs typeface="Times New Roman"/>
              </a:defRPr>
            </a:lvl1pPr>
          </a:lstStyle>
          <a:p>
            <a:pPr marL="12700">
              <a:lnSpc>
                <a:spcPts val="1305"/>
              </a:lnSpc>
            </a:pPr>
            <a:r>
              <a:rPr dirty="0"/>
              <a:t>23</a:t>
            </a:r>
            <a:r>
              <a:rPr spc="-30" dirty="0"/>
              <a:t>C</a:t>
            </a:r>
            <a:r>
              <a:rPr spc="5" dirty="0"/>
              <a:t>S</a:t>
            </a:r>
            <a:r>
              <a:rPr dirty="0"/>
              <a:t>002</a:t>
            </a:r>
          </a:p>
        </p:txBody>
      </p:sp>
      <p:sp>
        <p:nvSpPr>
          <p:cNvPr id="5" name="Holder 5"/>
          <p:cNvSpPr>
            <a:spLocks noGrp="1"/>
          </p:cNvSpPr>
          <p:nvPr>
            <p:ph type="dt" sz="half" idx="6"/>
          </p:nvPr>
        </p:nvSpPr>
        <p:spPr/>
        <p:txBody>
          <a:bodyPr lIns="0" tIns="0" rIns="0" bIns="0"/>
          <a:lstStyle>
            <a:lvl1pPr>
              <a:defRPr sz="1100" b="1" i="0">
                <a:solidFill>
                  <a:schemeClr val="tx1"/>
                </a:solidFill>
                <a:latin typeface="Times New Roman"/>
                <a:cs typeface="Times New Roman"/>
              </a:defRPr>
            </a:lvl1pPr>
          </a:lstStyle>
          <a:p>
            <a:pPr marL="12700">
              <a:lnSpc>
                <a:spcPts val="1305"/>
              </a:lnSpc>
            </a:pPr>
            <a:r>
              <a:rPr spc="-5" dirty="0"/>
              <a:t>Front</a:t>
            </a:r>
            <a:r>
              <a:rPr spc="-25" dirty="0"/>
              <a:t> </a:t>
            </a:r>
            <a:r>
              <a:rPr spc="-5" dirty="0"/>
              <a:t>End</a:t>
            </a:r>
            <a:r>
              <a:rPr spc="-25" dirty="0"/>
              <a:t> </a:t>
            </a:r>
            <a:r>
              <a:rPr spc="-5" dirty="0"/>
              <a:t>Engineering-I</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100" b="1" i="0">
                <a:solidFill>
                  <a:schemeClr val="tx1"/>
                </a:solidFill>
                <a:latin typeface="Times New Roman"/>
                <a:cs typeface="Times New Roman"/>
              </a:defRPr>
            </a:lvl1pPr>
          </a:lstStyle>
          <a:p>
            <a:pPr marL="12700">
              <a:lnSpc>
                <a:spcPts val="1305"/>
              </a:lnSpc>
            </a:pPr>
            <a:r>
              <a:rPr dirty="0"/>
              <a:t>23</a:t>
            </a:r>
            <a:r>
              <a:rPr spc="-30" dirty="0"/>
              <a:t>C</a:t>
            </a:r>
            <a:r>
              <a:rPr spc="5" dirty="0"/>
              <a:t>S</a:t>
            </a:r>
            <a:r>
              <a:rPr dirty="0"/>
              <a:t>002</a:t>
            </a:r>
          </a:p>
        </p:txBody>
      </p:sp>
      <p:sp>
        <p:nvSpPr>
          <p:cNvPr id="5" name="Holder 5"/>
          <p:cNvSpPr>
            <a:spLocks noGrp="1"/>
          </p:cNvSpPr>
          <p:nvPr>
            <p:ph type="dt" sz="half" idx="6"/>
          </p:nvPr>
        </p:nvSpPr>
        <p:spPr/>
        <p:txBody>
          <a:bodyPr lIns="0" tIns="0" rIns="0" bIns="0"/>
          <a:lstStyle>
            <a:lvl1pPr>
              <a:defRPr sz="1100" b="1" i="0">
                <a:solidFill>
                  <a:schemeClr val="tx1"/>
                </a:solidFill>
                <a:latin typeface="Times New Roman"/>
                <a:cs typeface="Times New Roman"/>
              </a:defRPr>
            </a:lvl1pPr>
          </a:lstStyle>
          <a:p>
            <a:pPr marL="12700">
              <a:lnSpc>
                <a:spcPts val="1305"/>
              </a:lnSpc>
            </a:pPr>
            <a:r>
              <a:rPr spc="-5" dirty="0"/>
              <a:t>Front</a:t>
            </a:r>
            <a:r>
              <a:rPr spc="-25" dirty="0"/>
              <a:t> </a:t>
            </a:r>
            <a:r>
              <a:rPr spc="-5" dirty="0"/>
              <a:t>End</a:t>
            </a:r>
            <a:r>
              <a:rPr spc="-25" dirty="0"/>
              <a:t> </a:t>
            </a:r>
            <a:r>
              <a:rPr spc="-5" dirty="0"/>
              <a:t>Engineering-I</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88620" y="2313432"/>
            <a:ext cx="3380994"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313432"/>
            <a:ext cx="3380994" cy="66385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1" i="0">
                <a:solidFill>
                  <a:schemeClr val="tx1"/>
                </a:solidFill>
                <a:latin typeface="Times New Roman"/>
                <a:cs typeface="Times New Roman"/>
              </a:defRPr>
            </a:lvl1pPr>
          </a:lstStyle>
          <a:p>
            <a:pPr marL="12700">
              <a:lnSpc>
                <a:spcPts val="1305"/>
              </a:lnSpc>
            </a:pPr>
            <a:r>
              <a:rPr dirty="0"/>
              <a:t>23</a:t>
            </a:r>
            <a:r>
              <a:rPr spc="-30" dirty="0"/>
              <a:t>C</a:t>
            </a:r>
            <a:r>
              <a:rPr spc="5" dirty="0"/>
              <a:t>S</a:t>
            </a:r>
            <a:r>
              <a:rPr dirty="0"/>
              <a:t>002</a:t>
            </a:r>
          </a:p>
        </p:txBody>
      </p:sp>
      <p:sp>
        <p:nvSpPr>
          <p:cNvPr id="6" name="Holder 6"/>
          <p:cNvSpPr>
            <a:spLocks noGrp="1"/>
          </p:cNvSpPr>
          <p:nvPr>
            <p:ph type="dt" sz="half" idx="6"/>
          </p:nvPr>
        </p:nvSpPr>
        <p:spPr/>
        <p:txBody>
          <a:bodyPr lIns="0" tIns="0" rIns="0" bIns="0"/>
          <a:lstStyle>
            <a:lvl1pPr>
              <a:defRPr sz="1100" b="1" i="0">
                <a:solidFill>
                  <a:schemeClr val="tx1"/>
                </a:solidFill>
                <a:latin typeface="Times New Roman"/>
                <a:cs typeface="Times New Roman"/>
              </a:defRPr>
            </a:lvl1pPr>
          </a:lstStyle>
          <a:p>
            <a:pPr marL="12700">
              <a:lnSpc>
                <a:spcPts val="1305"/>
              </a:lnSpc>
            </a:pPr>
            <a:r>
              <a:rPr spc="-5" dirty="0"/>
              <a:t>Front</a:t>
            </a:r>
            <a:r>
              <a:rPr spc="-25" dirty="0"/>
              <a:t> </a:t>
            </a:r>
            <a:r>
              <a:rPr spc="-5" dirty="0"/>
              <a:t>End</a:t>
            </a:r>
            <a:r>
              <a:rPr spc="-25" dirty="0"/>
              <a:t> </a:t>
            </a:r>
            <a:r>
              <a:rPr spc="-5" dirty="0"/>
              <a:t>Engineering-I</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defRPr sz="1100" b="1" i="0">
                <a:solidFill>
                  <a:schemeClr val="tx1"/>
                </a:solidFill>
                <a:latin typeface="Times New Roman"/>
                <a:cs typeface="Times New Roman"/>
              </a:defRPr>
            </a:lvl1pPr>
          </a:lstStyle>
          <a:p>
            <a:pPr marL="12700">
              <a:lnSpc>
                <a:spcPts val="1305"/>
              </a:lnSpc>
            </a:pPr>
            <a:r>
              <a:rPr dirty="0"/>
              <a:t>23</a:t>
            </a:r>
            <a:r>
              <a:rPr spc="-30" dirty="0"/>
              <a:t>C</a:t>
            </a:r>
            <a:r>
              <a:rPr spc="5" dirty="0"/>
              <a:t>S</a:t>
            </a:r>
            <a:r>
              <a:rPr dirty="0"/>
              <a:t>002</a:t>
            </a:r>
          </a:p>
        </p:txBody>
      </p:sp>
      <p:sp>
        <p:nvSpPr>
          <p:cNvPr id="4" name="Holder 4"/>
          <p:cNvSpPr>
            <a:spLocks noGrp="1"/>
          </p:cNvSpPr>
          <p:nvPr>
            <p:ph type="dt" sz="half" idx="6"/>
          </p:nvPr>
        </p:nvSpPr>
        <p:spPr/>
        <p:txBody>
          <a:bodyPr lIns="0" tIns="0" rIns="0" bIns="0"/>
          <a:lstStyle>
            <a:lvl1pPr>
              <a:defRPr sz="1100" b="1" i="0">
                <a:solidFill>
                  <a:schemeClr val="tx1"/>
                </a:solidFill>
                <a:latin typeface="Times New Roman"/>
                <a:cs typeface="Times New Roman"/>
              </a:defRPr>
            </a:lvl1pPr>
          </a:lstStyle>
          <a:p>
            <a:pPr marL="12700">
              <a:lnSpc>
                <a:spcPts val="1305"/>
              </a:lnSpc>
            </a:pPr>
            <a:r>
              <a:rPr spc="-5" dirty="0"/>
              <a:t>Front</a:t>
            </a:r>
            <a:r>
              <a:rPr spc="-25" dirty="0"/>
              <a:t> </a:t>
            </a:r>
            <a:r>
              <a:rPr spc="-5" dirty="0"/>
              <a:t>End</a:t>
            </a:r>
            <a:r>
              <a:rPr spc="-25" dirty="0"/>
              <a:t> </a:t>
            </a:r>
            <a:r>
              <a:rPr spc="-5" dirty="0"/>
              <a:t>Engineering-I</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100" b="1" i="0">
                <a:solidFill>
                  <a:schemeClr val="tx1"/>
                </a:solidFill>
                <a:latin typeface="Times New Roman"/>
                <a:cs typeface="Times New Roman"/>
              </a:defRPr>
            </a:lvl1pPr>
          </a:lstStyle>
          <a:p>
            <a:pPr marL="12700">
              <a:lnSpc>
                <a:spcPts val="1305"/>
              </a:lnSpc>
            </a:pPr>
            <a:r>
              <a:rPr dirty="0"/>
              <a:t>23</a:t>
            </a:r>
            <a:r>
              <a:rPr spc="-30" dirty="0"/>
              <a:t>C</a:t>
            </a:r>
            <a:r>
              <a:rPr spc="5" dirty="0"/>
              <a:t>S</a:t>
            </a:r>
            <a:r>
              <a:rPr dirty="0"/>
              <a:t>002</a:t>
            </a:r>
          </a:p>
        </p:txBody>
      </p:sp>
      <p:sp>
        <p:nvSpPr>
          <p:cNvPr id="3" name="Holder 3"/>
          <p:cNvSpPr>
            <a:spLocks noGrp="1"/>
          </p:cNvSpPr>
          <p:nvPr>
            <p:ph type="dt" sz="half" idx="6"/>
          </p:nvPr>
        </p:nvSpPr>
        <p:spPr/>
        <p:txBody>
          <a:bodyPr lIns="0" tIns="0" rIns="0" bIns="0"/>
          <a:lstStyle>
            <a:lvl1pPr>
              <a:defRPr sz="1100" b="1" i="0">
                <a:solidFill>
                  <a:schemeClr val="tx1"/>
                </a:solidFill>
                <a:latin typeface="Times New Roman"/>
                <a:cs typeface="Times New Roman"/>
              </a:defRPr>
            </a:lvl1pPr>
          </a:lstStyle>
          <a:p>
            <a:pPr marL="12700">
              <a:lnSpc>
                <a:spcPts val="1305"/>
              </a:lnSpc>
            </a:pPr>
            <a:r>
              <a:rPr spc="-5" dirty="0"/>
              <a:t>Front</a:t>
            </a:r>
            <a:r>
              <a:rPr spc="-25" dirty="0"/>
              <a:t> </a:t>
            </a:r>
            <a:r>
              <a:rPr spc="-5" dirty="0"/>
              <a:t>End</a:t>
            </a:r>
            <a:r>
              <a:rPr spc="-25" dirty="0"/>
              <a:t> </a:t>
            </a:r>
            <a:r>
              <a:rPr spc="-5" dirty="0"/>
              <a:t>Engineering-I</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8620" y="402336"/>
            <a:ext cx="6995160" cy="160934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88620" y="2313432"/>
            <a:ext cx="6995160"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109842" y="9435821"/>
            <a:ext cx="553084" cy="180975"/>
          </a:xfrm>
          <a:prstGeom prst="rect">
            <a:avLst/>
          </a:prstGeom>
        </p:spPr>
        <p:txBody>
          <a:bodyPr wrap="square" lIns="0" tIns="0" rIns="0" bIns="0">
            <a:spAutoFit/>
          </a:bodyPr>
          <a:lstStyle>
            <a:lvl1pPr>
              <a:defRPr sz="1100" b="1" i="0">
                <a:solidFill>
                  <a:schemeClr val="tx1"/>
                </a:solidFill>
                <a:latin typeface="Times New Roman"/>
                <a:cs typeface="Times New Roman"/>
              </a:defRPr>
            </a:lvl1pPr>
          </a:lstStyle>
          <a:p>
            <a:pPr marL="12700">
              <a:lnSpc>
                <a:spcPts val="1305"/>
              </a:lnSpc>
            </a:pPr>
            <a:r>
              <a:rPr dirty="0"/>
              <a:t>23</a:t>
            </a:r>
            <a:r>
              <a:rPr spc="-30" dirty="0"/>
              <a:t>C</a:t>
            </a:r>
            <a:r>
              <a:rPr spc="5" dirty="0"/>
              <a:t>S</a:t>
            </a:r>
            <a:r>
              <a:rPr dirty="0"/>
              <a:t>002</a:t>
            </a:r>
          </a:p>
        </p:txBody>
      </p:sp>
      <p:sp>
        <p:nvSpPr>
          <p:cNvPr id="5" name="Holder 5"/>
          <p:cNvSpPr>
            <a:spLocks noGrp="1"/>
          </p:cNvSpPr>
          <p:nvPr>
            <p:ph type="dt" sz="half" idx="6"/>
          </p:nvPr>
        </p:nvSpPr>
        <p:spPr>
          <a:xfrm>
            <a:off x="902004" y="9435821"/>
            <a:ext cx="1513205" cy="180975"/>
          </a:xfrm>
          <a:prstGeom prst="rect">
            <a:avLst/>
          </a:prstGeom>
        </p:spPr>
        <p:txBody>
          <a:bodyPr wrap="square" lIns="0" tIns="0" rIns="0" bIns="0">
            <a:spAutoFit/>
          </a:bodyPr>
          <a:lstStyle>
            <a:lvl1pPr>
              <a:defRPr sz="1100" b="1" i="0">
                <a:solidFill>
                  <a:schemeClr val="tx1"/>
                </a:solidFill>
                <a:latin typeface="Times New Roman"/>
                <a:cs typeface="Times New Roman"/>
              </a:defRPr>
            </a:lvl1pPr>
          </a:lstStyle>
          <a:p>
            <a:pPr marL="12700">
              <a:lnSpc>
                <a:spcPts val="1305"/>
              </a:lnSpc>
            </a:pPr>
            <a:r>
              <a:rPr spc="-5" dirty="0"/>
              <a:t>Front</a:t>
            </a:r>
            <a:r>
              <a:rPr spc="-25" dirty="0"/>
              <a:t> </a:t>
            </a:r>
            <a:r>
              <a:rPr spc="-5" dirty="0"/>
              <a:t>End</a:t>
            </a:r>
            <a:r>
              <a:rPr spc="-25" dirty="0"/>
              <a:t> </a:t>
            </a:r>
            <a:r>
              <a:rPr spc="-5" dirty="0"/>
              <a:t>Engineering-I</a:t>
            </a:r>
          </a:p>
        </p:txBody>
      </p:sp>
      <p:sp>
        <p:nvSpPr>
          <p:cNvPr id="6" name="Holder 6"/>
          <p:cNvSpPr>
            <a:spLocks noGrp="1"/>
          </p:cNvSpPr>
          <p:nvPr>
            <p:ph type="sldNum" sz="quarter" idx="7"/>
          </p:nvPr>
        </p:nvSpPr>
        <p:spPr>
          <a:xfrm>
            <a:off x="5596128" y="9354312"/>
            <a:ext cx="1787652" cy="5029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www.canva.com/" TargetMode="External"/><Relationship Id="rId2" Type="http://schemas.openxmlformats.org/officeDocument/2006/relationships/hyperlink" Target="https://fontawesome.com/" TargetMode="External"/><Relationship Id="rId1" Type="http://schemas.openxmlformats.org/officeDocument/2006/relationships/slideLayout" Target="../slideLayouts/slideLayout1.xml"/><Relationship Id="rId4" Type="http://schemas.openxmlformats.org/officeDocument/2006/relationships/hyperlink" Target="https://in.pinterest.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057400" y="734314"/>
            <a:ext cx="3810000" cy="2749471"/>
          </a:xfrm>
          <a:prstGeom prst="rect">
            <a:avLst/>
          </a:prstGeom>
        </p:spPr>
        <p:txBody>
          <a:bodyPr vert="horz" wrap="square" lIns="0" tIns="12700" rIns="0" bIns="0" rtlCol="0">
            <a:spAutoFit/>
          </a:bodyPr>
          <a:lstStyle/>
          <a:p>
            <a:pPr marL="12700" algn="just">
              <a:lnSpc>
                <a:spcPct val="100000"/>
              </a:lnSpc>
              <a:spcBef>
                <a:spcPts val="100"/>
              </a:spcBef>
            </a:pPr>
            <a:r>
              <a:rPr lang="en-IN" b="1" spc="-5" dirty="0">
                <a:latin typeface="Times New Roman"/>
                <a:cs typeface="Times New Roman"/>
              </a:rPr>
              <a:t>Runway Ready-An Auction Platform</a:t>
            </a:r>
            <a:endParaRPr sz="1800" dirty="0">
              <a:latin typeface="Times New Roman"/>
              <a:cs typeface="Times New Roman"/>
            </a:endParaRPr>
          </a:p>
          <a:p>
            <a:pPr>
              <a:lnSpc>
                <a:spcPct val="100000"/>
              </a:lnSpc>
            </a:pPr>
            <a:endParaRPr sz="2000" dirty="0">
              <a:latin typeface="Times New Roman"/>
              <a:cs typeface="Times New Roman"/>
            </a:endParaRPr>
          </a:p>
          <a:p>
            <a:pPr marL="1905" algn="ctr">
              <a:lnSpc>
                <a:spcPct val="100000"/>
              </a:lnSpc>
              <a:spcBef>
                <a:spcPts val="1800"/>
              </a:spcBef>
            </a:pPr>
            <a:r>
              <a:rPr sz="1400" b="1" spc="-10" dirty="0">
                <a:latin typeface="Times New Roman"/>
                <a:cs typeface="Times New Roman"/>
              </a:rPr>
              <a:t>A</a:t>
            </a:r>
            <a:r>
              <a:rPr sz="1400" b="1" spc="-15" dirty="0">
                <a:latin typeface="Times New Roman"/>
                <a:cs typeface="Times New Roman"/>
              </a:rPr>
              <a:t> </a:t>
            </a:r>
            <a:r>
              <a:rPr sz="1400" b="1" spc="-5" dirty="0">
                <a:latin typeface="Times New Roman"/>
                <a:cs typeface="Times New Roman"/>
              </a:rPr>
              <a:t>MINI</a:t>
            </a:r>
            <a:r>
              <a:rPr sz="1400" b="1" spc="-25" dirty="0">
                <a:latin typeface="Times New Roman"/>
                <a:cs typeface="Times New Roman"/>
              </a:rPr>
              <a:t> </a:t>
            </a:r>
            <a:r>
              <a:rPr sz="1400" b="1" spc="-10" dirty="0">
                <a:latin typeface="Times New Roman"/>
                <a:cs typeface="Times New Roman"/>
              </a:rPr>
              <a:t>PROJECT </a:t>
            </a:r>
            <a:r>
              <a:rPr sz="1400" b="1" spc="-5" dirty="0">
                <a:latin typeface="Times New Roman"/>
                <a:cs typeface="Times New Roman"/>
              </a:rPr>
              <a:t>REPORT</a:t>
            </a:r>
            <a:endParaRPr sz="1400" dirty="0">
              <a:latin typeface="Times New Roman"/>
              <a:cs typeface="Times New Roman"/>
            </a:endParaRPr>
          </a:p>
          <a:p>
            <a:pPr algn="ctr">
              <a:lnSpc>
                <a:spcPct val="100000"/>
              </a:lnSpc>
              <a:spcBef>
                <a:spcPts val="1320"/>
              </a:spcBef>
            </a:pPr>
            <a:r>
              <a:rPr sz="1400" b="1" i="1" spc="-10" dirty="0">
                <a:latin typeface="Times New Roman"/>
                <a:cs typeface="Times New Roman"/>
              </a:rPr>
              <a:t>Submitted</a:t>
            </a:r>
            <a:r>
              <a:rPr sz="1400" b="1" i="1" spc="-70" dirty="0">
                <a:latin typeface="Times New Roman"/>
                <a:cs typeface="Times New Roman"/>
              </a:rPr>
              <a:t> </a:t>
            </a:r>
            <a:r>
              <a:rPr sz="1400" b="1" i="1" spc="-5" dirty="0">
                <a:latin typeface="Times New Roman"/>
                <a:cs typeface="Times New Roman"/>
              </a:rPr>
              <a:t>by</a:t>
            </a:r>
            <a:endParaRPr sz="1400" dirty="0">
              <a:latin typeface="Times New Roman"/>
              <a:cs typeface="Times New Roman"/>
            </a:endParaRPr>
          </a:p>
          <a:p>
            <a:pPr>
              <a:lnSpc>
                <a:spcPct val="100000"/>
              </a:lnSpc>
              <a:spcBef>
                <a:spcPts val="40"/>
              </a:spcBef>
            </a:pPr>
            <a:endParaRPr sz="1300" dirty="0">
              <a:latin typeface="Times New Roman"/>
              <a:cs typeface="Times New Roman"/>
            </a:endParaRPr>
          </a:p>
          <a:p>
            <a:pPr algn="ctr">
              <a:lnSpc>
                <a:spcPct val="100000"/>
              </a:lnSpc>
            </a:pPr>
            <a:r>
              <a:rPr lang="en-IN" sz="1400" b="1" spc="-5" dirty="0">
                <a:latin typeface="Times New Roman"/>
                <a:cs typeface="Times New Roman"/>
              </a:rPr>
              <a:t>Project </a:t>
            </a:r>
            <a:r>
              <a:rPr sz="1400" b="1" spc="-5" dirty="0">
                <a:latin typeface="Times New Roman"/>
                <a:cs typeface="Times New Roman"/>
              </a:rPr>
              <a:t>Group</a:t>
            </a:r>
            <a:r>
              <a:rPr sz="1400" b="1" spc="-10" dirty="0">
                <a:latin typeface="Times New Roman"/>
                <a:cs typeface="Times New Roman"/>
              </a:rPr>
              <a:t>:</a:t>
            </a:r>
            <a:r>
              <a:rPr lang="en-IN" sz="1400" b="1" spc="-10" dirty="0">
                <a:latin typeface="Times New Roman"/>
                <a:cs typeface="Times New Roman"/>
              </a:rPr>
              <a:t>G</a:t>
            </a:r>
            <a:r>
              <a:rPr lang="en-IN" sz="1400" b="1" spc="-5" dirty="0">
                <a:latin typeface="Times New Roman"/>
                <a:cs typeface="Times New Roman"/>
              </a:rPr>
              <a:t>22</a:t>
            </a:r>
            <a:endParaRPr sz="1400" dirty="0">
              <a:latin typeface="Times New Roman"/>
              <a:cs typeface="Times New Roman"/>
            </a:endParaRPr>
          </a:p>
          <a:p>
            <a:pPr>
              <a:lnSpc>
                <a:spcPct val="100000"/>
              </a:lnSpc>
              <a:spcBef>
                <a:spcPts val="25"/>
              </a:spcBef>
            </a:pPr>
            <a:endParaRPr lang="en-IN" sz="1250" dirty="0">
              <a:latin typeface="Times New Roman"/>
              <a:cs typeface="Times New Roman"/>
            </a:endParaRPr>
          </a:p>
          <a:p>
            <a:pPr algn="ctr">
              <a:lnSpc>
                <a:spcPct val="100000"/>
              </a:lnSpc>
              <a:spcBef>
                <a:spcPts val="25"/>
              </a:spcBef>
            </a:pPr>
            <a:r>
              <a:rPr lang="en-IN" sz="1550" b="1" dirty="0">
                <a:latin typeface="Times New Roman"/>
                <a:cs typeface="Times New Roman"/>
              </a:rPr>
              <a:t>VIVEK BHATT,2310992562</a:t>
            </a:r>
          </a:p>
          <a:p>
            <a:pPr algn="ctr">
              <a:lnSpc>
                <a:spcPct val="100000"/>
              </a:lnSpc>
              <a:spcBef>
                <a:spcPts val="25"/>
              </a:spcBef>
            </a:pPr>
            <a:r>
              <a:rPr lang="en-IN" sz="1550" b="1" dirty="0">
                <a:latin typeface="Times New Roman"/>
                <a:cs typeface="Times New Roman"/>
              </a:rPr>
              <a:t>VRINGA GARG,2310992563</a:t>
            </a:r>
          </a:p>
          <a:p>
            <a:pPr algn="ctr">
              <a:lnSpc>
                <a:spcPct val="100000"/>
              </a:lnSpc>
              <a:spcBef>
                <a:spcPts val="25"/>
              </a:spcBef>
            </a:pPr>
            <a:r>
              <a:rPr lang="en-IN" sz="1550" b="1" dirty="0">
                <a:latin typeface="Times New Roman"/>
                <a:cs typeface="Times New Roman"/>
              </a:rPr>
              <a:t>YASH CHAUHAN,2310992564</a:t>
            </a:r>
            <a:endParaRPr lang="en-US" sz="1550" b="1" dirty="0">
              <a:latin typeface="Times New Roman"/>
              <a:cs typeface="Times New Roman"/>
            </a:endParaRPr>
          </a:p>
        </p:txBody>
      </p:sp>
      <p:sp>
        <p:nvSpPr>
          <p:cNvPr id="3" name="object 3"/>
          <p:cNvSpPr txBox="1"/>
          <p:nvPr/>
        </p:nvSpPr>
        <p:spPr>
          <a:xfrm>
            <a:off x="2073020" y="4200905"/>
            <a:ext cx="3551554" cy="1985010"/>
          </a:xfrm>
          <a:prstGeom prst="rect">
            <a:avLst/>
          </a:prstGeom>
        </p:spPr>
        <p:txBody>
          <a:bodyPr vert="horz" wrap="square" lIns="0" tIns="11430" rIns="0" bIns="0" rtlCol="0">
            <a:spAutoFit/>
          </a:bodyPr>
          <a:lstStyle/>
          <a:p>
            <a:pPr algn="ctr">
              <a:lnSpc>
                <a:spcPct val="100000"/>
              </a:lnSpc>
              <a:spcBef>
                <a:spcPts val="90"/>
              </a:spcBef>
            </a:pPr>
            <a:r>
              <a:rPr sz="1400" b="1" i="1" spc="-5" dirty="0">
                <a:latin typeface="Times New Roman"/>
                <a:cs typeface="Times New Roman"/>
              </a:rPr>
              <a:t>in</a:t>
            </a:r>
            <a:r>
              <a:rPr sz="1400" b="1" i="1" dirty="0">
                <a:latin typeface="Times New Roman"/>
                <a:cs typeface="Times New Roman"/>
              </a:rPr>
              <a:t> </a:t>
            </a:r>
            <a:r>
              <a:rPr sz="1400" b="1" i="1" spc="-5" dirty="0">
                <a:latin typeface="Times New Roman"/>
                <a:cs typeface="Times New Roman"/>
              </a:rPr>
              <a:t>partial</a:t>
            </a:r>
            <a:r>
              <a:rPr sz="1400" b="1" i="1" spc="5" dirty="0">
                <a:latin typeface="Times New Roman"/>
                <a:cs typeface="Times New Roman"/>
              </a:rPr>
              <a:t> </a:t>
            </a:r>
            <a:r>
              <a:rPr sz="1400" b="1" i="1" spc="-5" dirty="0">
                <a:latin typeface="Times New Roman"/>
                <a:cs typeface="Times New Roman"/>
              </a:rPr>
              <a:t>fulfillment</a:t>
            </a:r>
            <a:r>
              <a:rPr sz="1400" b="1" i="1" spc="5" dirty="0">
                <a:latin typeface="Times New Roman"/>
                <a:cs typeface="Times New Roman"/>
              </a:rPr>
              <a:t> </a:t>
            </a:r>
            <a:r>
              <a:rPr sz="1400" b="1" i="1" spc="-10" dirty="0">
                <a:latin typeface="Times New Roman"/>
                <a:cs typeface="Times New Roman"/>
              </a:rPr>
              <a:t>for</a:t>
            </a:r>
            <a:r>
              <a:rPr sz="1400" b="1" i="1" spc="15" dirty="0">
                <a:latin typeface="Times New Roman"/>
                <a:cs typeface="Times New Roman"/>
              </a:rPr>
              <a:t> </a:t>
            </a:r>
            <a:r>
              <a:rPr sz="1400" b="1" i="1" spc="-10" dirty="0">
                <a:latin typeface="Times New Roman"/>
                <a:cs typeface="Times New Roman"/>
              </a:rPr>
              <a:t>the</a:t>
            </a:r>
            <a:r>
              <a:rPr sz="1400" b="1" i="1" spc="10" dirty="0">
                <a:latin typeface="Times New Roman"/>
                <a:cs typeface="Times New Roman"/>
              </a:rPr>
              <a:t> </a:t>
            </a:r>
            <a:r>
              <a:rPr sz="1400" b="1" i="1" spc="-5" dirty="0">
                <a:latin typeface="Times New Roman"/>
                <a:cs typeface="Times New Roman"/>
              </a:rPr>
              <a:t>award</a:t>
            </a:r>
            <a:r>
              <a:rPr sz="1400" b="1" i="1" spc="5" dirty="0">
                <a:latin typeface="Times New Roman"/>
                <a:cs typeface="Times New Roman"/>
              </a:rPr>
              <a:t> </a:t>
            </a:r>
            <a:r>
              <a:rPr sz="1400" b="1" i="1" spc="-5" dirty="0">
                <a:latin typeface="Times New Roman"/>
                <a:cs typeface="Times New Roman"/>
              </a:rPr>
              <a:t>of</a:t>
            </a:r>
            <a:r>
              <a:rPr sz="1400" b="1" i="1" spc="20" dirty="0">
                <a:latin typeface="Times New Roman"/>
                <a:cs typeface="Times New Roman"/>
              </a:rPr>
              <a:t> </a:t>
            </a:r>
            <a:r>
              <a:rPr sz="1400" b="1" i="1" spc="-10" dirty="0">
                <a:latin typeface="Times New Roman"/>
                <a:cs typeface="Times New Roman"/>
              </a:rPr>
              <a:t>the</a:t>
            </a:r>
            <a:r>
              <a:rPr sz="1400" b="1" i="1" spc="10" dirty="0">
                <a:latin typeface="Times New Roman"/>
                <a:cs typeface="Times New Roman"/>
              </a:rPr>
              <a:t> </a:t>
            </a:r>
            <a:r>
              <a:rPr sz="1400" b="1" i="1" spc="-5" dirty="0">
                <a:latin typeface="Times New Roman"/>
                <a:cs typeface="Times New Roman"/>
              </a:rPr>
              <a:t>degree</a:t>
            </a:r>
            <a:endParaRPr sz="1400">
              <a:latin typeface="Times New Roman"/>
              <a:cs typeface="Times New Roman"/>
            </a:endParaRPr>
          </a:p>
          <a:p>
            <a:pPr>
              <a:lnSpc>
                <a:spcPct val="100000"/>
              </a:lnSpc>
              <a:spcBef>
                <a:spcPts val="20"/>
              </a:spcBef>
            </a:pPr>
            <a:endParaRPr sz="1300">
              <a:latin typeface="Times New Roman"/>
              <a:cs typeface="Times New Roman"/>
            </a:endParaRPr>
          </a:p>
          <a:p>
            <a:pPr algn="ctr">
              <a:lnSpc>
                <a:spcPct val="100000"/>
              </a:lnSpc>
            </a:pPr>
            <a:r>
              <a:rPr sz="1400" b="1" i="1" spc="-5" dirty="0">
                <a:latin typeface="Times New Roman"/>
                <a:cs typeface="Times New Roman"/>
              </a:rPr>
              <a:t>of</a:t>
            </a:r>
            <a:endParaRPr sz="1400">
              <a:latin typeface="Times New Roman"/>
              <a:cs typeface="Times New Roman"/>
            </a:endParaRPr>
          </a:p>
          <a:p>
            <a:pPr>
              <a:lnSpc>
                <a:spcPct val="100000"/>
              </a:lnSpc>
            </a:pPr>
            <a:endParaRPr sz="1500">
              <a:latin typeface="Times New Roman"/>
              <a:cs typeface="Times New Roman"/>
            </a:endParaRPr>
          </a:p>
          <a:p>
            <a:pPr marR="127635" algn="r">
              <a:lnSpc>
                <a:spcPct val="100000"/>
              </a:lnSpc>
              <a:spcBef>
                <a:spcPts val="1270"/>
              </a:spcBef>
            </a:pPr>
            <a:r>
              <a:rPr sz="1550" b="1" dirty="0">
                <a:latin typeface="Times New Roman"/>
                <a:cs typeface="Times New Roman"/>
              </a:rPr>
              <a:t>BACHELEOR</a:t>
            </a:r>
            <a:r>
              <a:rPr sz="1550" b="1" spc="-60" dirty="0">
                <a:latin typeface="Times New Roman"/>
                <a:cs typeface="Times New Roman"/>
              </a:rPr>
              <a:t> </a:t>
            </a:r>
            <a:r>
              <a:rPr sz="1550" b="1" spc="-5" dirty="0">
                <a:latin typeface="Times New Roman"/>
                <a:cs typeface="Times New Roman"/>
              </a:rPr>
              <a:t>OF</a:t>
            </a:r>
            <a:r>
              <a:rPr sz="1550" b="1" spc="-30" dirty="0">
                <a:latin typeface="Times New Roman"/>
                <a:cs typeface="Times New Roman"/>
              </a:rPr>
              <a:t> </a:t>
            </a:r>
            <a:r>
              <a:rPr sz="1550" b="1" spc="-5" dirty="0">
                <a:latin typeface="Times New Roman"/>
                <a:cs typeface="Times New Roman"/>
              </a:rPr>
              <a:t>ENGINEERING</a:t>
            </a:r>
            <a:endParaRPr sz="1550">
              <a:latin typeface="Times New Roman"/>
              <a:cs typeface="Times New Roman"/>
            </a:endParaRPr>
          </a:p>
          <a:p>
            <a:pPr marL="4445" algn="ctr">
              <a:lnSpc>
                <a:spcPct val="100000"/>
              </a:lnSpc>
              <a:spcBef>
                <a:spcPts val="1420"/>
              </a:spcBef>
            </a:pPr>
            <a:r>
              <a:rPr sz="1150" b="1" i="1" spc="15" dirty="0">
                <a:latin typeface="Times New Roman"/>
                <a:cs typeface="Times New Roman"/>
              </a:rPr>
              <a:t>in</a:t>
            </a:r>
            <a:endParaRPr sz="1150">
              <a:latin typeface="Times New Roman"/>
              <a:cs typeface="Times New Roman"/>
            </a:endParaRPr>
          </a:p>
          <a:p>
            <a:pPr>
              <a:lnSpc>
                <a:spcPct val="100000"/>
              </a:lnSpc>
              <a:spcBef>
                <a:spcPts val="20"/>
              </a:spcBef>
            </a:pPr>
            <a:endParaRPr sz="1050">
              <a:latin typeface="Times New Roman"/>
              <a:cs typeface="Times New Roman"/>
            </a:endParaRPr>
          </a:p>
          <a:p>
            <a:pPr marR="180975" algn="r">
              <a:lnSpc>
                <a:spcPct val="100000"/>
              </a:lnSpc>
            </a:pPr>
            <a:r>
              <a:rPr sz="1400" spc="-10" dirty="0">
                <a:latin typeface="Times New Roman"/>
                <a:cs typeface="Times New Roman"/>
              </a:rPr>
              <a:t>COMPUTER</a:t>
            </a:r>
            <a:r>
              <a:rPr sz="1400" spc="5" dirty="0">
                <a:latin typeface="Times New Roman"/>
                <a:cs typeface="Times New Roman"/>
              </a:rPr>
              <a:t> </a:t>
            </a:r>
            <a:r>
              <a:rPr sz="1400" spc="-10" dirty="0">
                <a:latin typeface="Times New Roman"/>
                <a:cs typeface="Times New Roman"/>
              </a:rPr>
              <a:t>SCIENCE</a:t>
            </a:r>
            <a:r>
              <a:rPr sz="1400" spc="-5" dirty="0">
                <a:latin typeface="Times New Roman"/>
                <a:cs typeface="Times New Roman"/>
              </a:rPr>
              <a:t> </a:t>
            </a:r>
            <a:r>
              <a:rPr sz="1400" spc="-10" dirty="0">
                <a:latin typeface="Times New Roman"/>
                <a:cs typeface="Times New Roman"/>
              </a:rPr>
              <a:t>&amp;</a:t>
            </a:r>
            <a:r>
              <a:rPr sz="1400" spc="5" dirty="0">
                <a:latin typeface="Times New Roman"/>
                <a:cs typeface="Times New Roman"/>
              </a:rPr>
              <a:t> </a:t>
            </a:r>
            <a:r>
              <a:rPr sz="1400" spc="-5" dirty="0">
                <a:latin typeface="Times New Roman"/>
                <a:cs typeface="Times New Roman"/>
              </a:rPr>
              <a:t>ENGINEERING</a:t>
            </a:r>
            <a:endParaRPr sz="1400">
              <a:latin typeface="Times New Roman"/>
              <a:cs typeface="Times New Roman"/>
            </a:endParaRPr>
          </a:p>
        </p:txBody>
      </p:sp>
      <p:sp>
        <p:nvSpPr>
          <p:cNvPr id="4" name="object 4"/>
          <p:cNvSpPr txBox="1"/>
          <p:nvPr/>
        </p:nvSpPr>
        <p:spPr>
          <a:xfrm>
            <a:off x="1676400" y="7609458"/>
            <a:ext cx="4370705" cy="1440138"/>
          </a:xfrm>
          <a:prstGeom prst="rect">
            <a:avLst/>
          </a:prstGeom>
        </p:spPr>
        <p:txBody>
          <a:bodyPr vert="horz" wrap="square" lIns="0" tIns="11430" rIns="0" bIns="0" rtlCol="0">
            <a:spAutoFit/>
          </a:bodyPr>
          <a:lstStyle/>
          <a:p>
            <a:pPr algn="ctr">
              <a:lnSpc>
                <a:spcPct val="100000"/>
              </a:lnSpc>
              <a:spcBef>
                <a:spcPts val="90"/>
              </a:spcBef>
            </a:pPr>
            <a:r>
              <a:rPr sz="1400" b="1" spc="-10" dirty="0">
                <a:latin typeface="Times New Roman"/>
                <a:cs typeface="Times New Roman"/>
              </a:rPr>
              <a:t>CHITKARA</a:t>
            </a:r>
            <a:r>
              <a:rPr sz="1400" b="1" spc="-20" dirty="0">
                <a:latin typeface="Times New Roman"/>
                <a:cs typeface="Times New Roman"/>
              </a:rPr>
              <a:t> </a:t>
            </a:r>
            <a:r>
              <a:rPr sz="1400" b="1" spc="-5" dirty="0">
                <a:latin typeface="Times New Roman"/>
                <a:cs typeface="Times New Roman"/>
              </a:rPr>
              <a:t>UNIVERSITY</a:t>
            </a:r>
            <a:endParaRPr sz="1400" dirty="0">
              <a:latin typeface="Times New Roman"/>
              <a:cs typeface="Times New Roman"/>
            </a:endParaRPr>
          </a:p>
          <a:p>
            <a:pPr>
              <a:lnSpc>
                <a:spcPct val="100000"/>
              </a:lnSpc>
              <a:spcBef>
                <a:spcPts val="40"/>
              </a:spcBef>
            </a:pPr>
            <a:endParaRPr sz="1400" dirty="0">
              <a:latin typeface="Times New Roman"/>
              <a:cs typeface="Times New Roman"/>
            </a:endParaRPr>
          </a:p>
          <a:p>
            <a:pPr marL="12065" marR="5080" algn="ctr">
              <a:lnSpc>
                <a:spcPts val="1610"/>
              </a:lnSpc>
            </a:pPr>
            <a:r>
              <a:rPr sz="1400" b="1" spc="-5" dirty="0">
                <a:latin typeface="Times New Roman"/>
                <a:cs typeface="Times New Roman"/>
              </a:rPr>
              <a:t>CHANDIGARH-PATIALA NATIONAL </a:t>
            </a:r>
            <a:r>
              <a:rPr sz="1400" b="1" spc="-10" dirty="0">
                <a:latin typeface="Times New Roman"/>
                <a:cs typeface="Times New Roman"/>
              </a:rPr>
              <a:t>HIGHWAY </a:t>
            </a:r>
            <a:r>
              <a:rPr sz="1400" b="1" spc="-335" dirty="0">
                <a:latin typeface="Times New Roman"/>
                <a:cs typeface="Times New Roman"/>
              </a:rPr>
              <a:t> </a:t>
            </a:r>
            <a:r>
              <a:rPr sz="1400" b="1" spc="-10" dirty="0">
                <a:latin typeface="Times New Roman"/>
                <a:cs typeface="Times New Roman"/>
              </a:rPr>
              <a:t>RAJPURA</a:t>
            </a:r>
            <a:r>
              <a:rPr sz="1400" b="1" spc="10" dirty="0">
                <a:latin typeface="Times New Roman"/>
                <a:cs typeface="Times New Roman"/>
              </a:rPr>
              <a:t> </a:t>
            </a:r>
            <a:r>
              <a:rPr sz="1400" b="1" spc="-5" dirty="0">
                <a:latin typeface="Times New Roman"/>
                <a:cs typeface="Times New Roman"/>
              </a:rPr>
              <a:t>(PATIALA)</a:t>
            </a:r>
            <a:r>
              <a:rPr sz="1400" b="1" dirty="0">
                <a:latin typeface="Times New Roman"/>
                <a:cs typeface="Times New Roman"/>
              </a:rPr>
              <a:t> </a:t>
            </a:r>
            <a:r>
              <a:rPr sz="1400" b="1" spc="-5" dirty="0">
                <a:latin typeface="Times New Roman"/>
                <a:cs typeface="Times New Roman"/>
              </a:rPr>
              <a:t>PUNJAB-140401</a:t>
            </a:r>
            <a:r>
              <a:rPr sz="1400" b="1" spc="5" dirty="0">
                <a:latin typeface="Times New Roman"/>
                <a:cs typeface="Times New Roman"/>
              </a:rPr>
              <a:t> </a:t>
            </a:r>
            <a:r>
              <a:rPr sz="1400" b="1" spc="-10" dirty="0">
                <a:latin typeface="Times New Roman"/>
                <a:cs typeface="Times New Roman"/>
              </a:rPr>
              <a:t>(INDIA)</a:t>
            </a:r>
            <a:endParaRPr sz="1400" dirty="0">
              <a:latin typeface="Times New Roman"/>
              <a:cs typeface="Times New Roman"/>
            </a:endParaRPr>
          </a:p>
          <a:p>
            <a:pPr>
              <a:lnSpc>
                <a:spcPct val="100000"/>
              </a:lnSpc>
            </a:pPr>
            <a:endParaRPr lang="en-IN" sz="1500" dirty="0">
              <a:latin typeface="Times New Roman"/>
              <a:cs typeface="Times New Roman"/>
            </a:endParaRPr>
          </a:p>
          <a:p>
            <a:pPr marL="222885" algn="ctr">
              <a:lnSpc>
                <a:spcPct val="100000"/>
              </a:lnSpc>
              <a:spcBef>
                <a:spcPts val="1065"/>
              </a:spcBef>
            </a:pPr>
            <a:r>
              <a:rPr lang="en-IN" sz="1400" spc="-5" dirty="0">
                <a:latin typeface="Times New Roman"/>
                <a:cs typeface="Times New Roman"/>
              </a:rPr>
              <a:t>OCTOBER,2023</a:t>
            </a:r>
            <a:endParaRPr sz="1400" dirty="0">
              <a:latin typeface="Times New Roman"/>
              <a:cs typeface="Times New Roman"/>
            </a:endParaRPr>
          </a:p>
        </p:txBody>
      </p:sp>
      <p:pic>
        <p:nvPicPr>
          <p:cNvPr id="5" name="object 5"/>
          <p:cNvPicPr/>
          <p:nvPr/>
        </p:nvPicPr>
        <p:blipFill>
          <a:blip r:embed="rId2" cstate="print"/>
          <a:stretch>
            <a:fillRect/>
          </a:stretch>
        </p:blipFill>
        <p:spPr>
          <a:xfrm>
            <a:off x="2330576" y="6559295"/>
            <a:ext cx="3061970" cy="9137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305"/>
              </a:lnSpc>
            </a:pPr>
            <a:r>
              <a:rPr spc="-5" dirty="0"/>
              <a:t>Front</a:t>
            </a:r>
            <a:r>
              <a:rPr spc="-25" dirty="0"/>
              <a:t> </a:t>
            </a:r>
            <a:r>
              <a:rPr spc="-5" dirty="0"/>
              <a:t>End</a:t>
            </a:r>
            <a:r>
              <a:rPr spc="-25" dirty="0"/>
              <a:t> </a:t>
            </a:r>
            <a:r>
              <a:rPr spc="-5" dirty="0"/>
              <a:t>Engineering-I</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305"/>
              </a:lnSpc>
            </a:pPr>
            <a:r>
              <a:rPr dirty="0"/>
              <a:t>23</a:t>
            </a:r>
            <a:r>
              <a:rPr spc="-30" dirty="0"/>
              <a:t>C</a:t>
            </a:r>
            <a:r>
              <a:rPr spc="5" dirty="0"/>
              <a:t>S</a:t>
            </a:r>
            <a:r>
              <a:rPr dirty="0"/>
              <a:t>002</a:t>
            </a:r>
          </a:p>
        </p:txBody>
      </p:sp>
      <p:sp>
        <p:nvSpPr>
          <p:cNvPr id="2" name="object 2"/>
          <p:cNvSpPr txBox="1"/>
          <p:nvPr/>
        </p:nvSpPr>
        <p:spPr>
          <a:xfrm>
            <a:off x="2415209" y="152400"/>
            <a:ext cx="4460317" cy="759182"/>
          </a:xfrm>
          <a:prstGeom prst="rect">
            <a:avLst/>
          </a:prstGeom>
        </p:spPr>
        <p:txBody>
          <a:bodyPr vert="horz" wrap="square" lIns="0" tIns="12700" rIns="0" bIns="0" rtlCol="0">
            <a:spAutoFit/>
          </a:bodyPr>
          <a:lstStyle/>
          <a:p>
            <a:pPr marL="2326640">
              <a:lnSpc>
                <a:spcPct val="100000"/>
              </a:lnSpc>
              <a:spcBef>
                <a:spcPts val="100"/>
              </a:spcBef>
            </a:pPr>
            <a:r>
              <a:rPr lang="en-US" sz="1100" b="1" spc="-5" dirty="0">
                <a:latin typeface="Times New Roman"/>
                <a:cs typeface="Times New Roman"/>
              </a:rPr>
              <a:t>                              </a:t>
            </a:r>
            <a:r>
              <a:rPr sz="1100" b="1" spc="-5" dirty="0">
                <a:latin typeface="Times New Roman"/>
                <a:cs typeface="Times New Roman"/>
              </a:rPr>
              <a:t>Group:</a:t>
            </a:r>
            <a:r>
              <a:rPr sz="1100" b="1" spc="-15" dirty="0">
                <a:latin typeface="Times New Roman"/>
                <a:cs typeface="Times New Roman"/>
              </a:rPr>
              <a:t> </a:t>
            </a:r>
            <a:r>
              <a:rPr sz="1100" b="1" dirty="0">
                <a:latin typeface="Times New Roman"/>
                <a:cs typeface="Times New Roman"/>
              </a:rPr>
              <a:t>G2</a:t>
            </a:r>
            <a:r>
              <a:rPr lang="en-IN" sz="1100" b="1" dirty="0">
                <a:latin typeface="Times New Roman"/>
                <a:cs typeface="Times New Roman"/>
              </a:rPr>
              <a:t>2</a:t>
            </a:r>
            <a:endParaRPr sz="1100" dirty="0">
              <a:latin typeface="Times New Roman"/>
              <a:cs typeface="Times New Roman"/>
            </a:endParaRPr>
          </a:p>
          <a:p>
            <a:pPr>
              <a:lnSpc>
                <a:spcPct val="100000"/>
              </a:lnSpc>
            </a:pPr>
            <a:endParaRPr sz="1200" dirty="0">
              <a:latin typeface="Times New Roman"/>
              <a:cs typeface="Times New Roman"/>
            </a:endParaRPr>
          </a:p>
          <a:p>
            <a:pPr marL="12700">
              <a:lnSpc>
                <a:spcPct val="100000"/>
              </a:lnSpc>
              <a:spcBef>
                <a:spcPts val="875"/>
              </a:spcBef>
            </a:pPr>
            <a:r>
              <a:rPr lang="en-US" b="1" u="sng" spc="30" dirty="0">
                <a:latin typeface="Times New Roman"/>
                <a:cs typeface="Times New Roman"/>
              </a:rPr>
              <a:t>6.RESULTS</a:t>
            </a:r>
            <a:endParaRPr u="sng" dirty="0">
              <a:latin typeface="Times New Roman"/>
              <a:cs typeface="Times New Roman"/>
            </a:endParaRPr>
          </a:p>
        </p:txBody>
      </p:sp>
      <p:sp>
        <p:nvSpPr>
          <p:cNvPr id="6" name="TextBox 5">
            <a:extLst>
              <a:ext uri="{FF2B5EF4-FFF2-40B4-BE49-F238E27FC236}">
                <a16:creationId xmlns:a16="http://schemas.microsoft.com/office/drawing/2014/main" id="{0D190190-8486-7B6C-4F5A-E7763E634C36}"/>
              </a:ext>
            </a:extLst>
          </p:cNvPr>
          <p:cNvSpPr txBox="1"/>
          <p:nvPr/>
        </p:nvSpPr>
        <p:spPr>
          <a:xfrm>
            <a:off x="381000" y="1515304"/>
            <a:ext cx="7086600" cy="5876096"/>
          </a:xfrm>
          <a:prstGeom prst="rect">
            <a:avLst/>
          </a:prstGeom>
          <a:noFill/>
        </p:spPr>
        <p:txBody>
          <a:bodyPr wrap="square">
            <a:spAutoFit/>
          </a:bodyPr>
          <a:lstStyle/>
          <a:p>
            <a:pPr>
              <a:lnSpc>
                <a:spcPct val="150000"/>
              </a:lnSpc>
            </a:pPr>
            <a:r>
              <a:rPr lang="en-US" sz="1200" dirty="0">
                <a:latin typeface="Times New Roman" panose="02020603050405020304" pitchFamily="18" charset="0"/>
                <a:cs typeface="Times New Roman" panose="02020603050405020304" pitchFamily="18" charset="0"/>
              </a:rPr>
              <a:t>1. More Users: Many people will use the website, and more will join over time. This is good because it means lots of people will be using the website.</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2. Trusted Place: As time goes on, people will trust the website to buy and sell fashion items. It becomes a place where people know they can do business safely.</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3. Helping the Environment: By using the website, people can help the planet by reusing things instead of throwing them away. It's good for the Earth.</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4. Unique Items: The website can be known for selling special and old-fashioned fashion items. This attracts people who want something that's different from what everyone else has.</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5. Lots of Users Worldwide: Since the website is online, people from all around the world can use it. It can become a big place for fashion lovers.</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6. Famous and Important: By working with famous people and organizations, the website can become even more important in the fashion world.</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7. Make Friends: People can make friends and talk to each other. It's like a group where they feel like they belong.</a:t>
            </a:r>
          </a:p>
          <a:p>
            <a:pPr>
              <a:lnSpc>
                <a:spcPct val="150000"/>
              </a:lnSpc>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8347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3829BF-9AE4-4B54-DDD3-B842E7E02FA5}"/>
              </a:ext>
            </a:extLst>
          </p:cNvPr>
          <p:cNvPicPr>
            <a:picLocks noChangeAspect="1"/>
          </p:cNvPicPr>
          <p:nvPr/>
        </p:nvPicPr>
        <p:blipFill>
          <a:blip r:embed="rId2"/>
          <a:stretch>
            <a:fillRect/>
          </a:stretch>
        </p:blipFill>
        <p:spPr>
          <a:xfrm>
            <a:off x="409002" y="2514600"/>
            <a:ext cx="6954396" cy="4064595"/>
          </a:xfrm>
          <a:prstGeom prst="rect">
            <a:avLst/>
          </a:prstGeom>
        </p:spPr>
      </p:pic>
      <p:sp>
        <p:nvSpPr>
          <p:cNvPr id="6" name="TextBox 5">
            <a:extLst>
              <a:ext uri="{FF2B5EF4-FFF2-40B4-BE49-F238E27FC236}">
                <a16:creationId xmlns:a16="http://schemas.microsoft.com/office/drawing/2014/main" id="{2F0C9769-CEF0-36D9-8259-17D835287BAC}"/>
              </a:ext>
            </a:extLst>
          </p:cNvPr>
          <p:cNvSpPr txBox="1"/>
          <p:nvPr/>
        </p:nvSpPr>
        <p:spPr>
          <a:xfrm>
            <a:off x="409002" y="609600"/>
            <a:ext cx="2638998"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MAIN PAGE</a:t>
            </a:r>
            <a:endParaRPr lang="en-IN" sz="2400" b="1" u="sng" dirty="0">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D740EB92-DB09-3CDF-DF97-209BD9BC2E91}"/>
              </a:ext>
            </a:extLst>
          </p:cNvPr>
          <p:cNvCxnSpPr/>
          <p:nvPr/>
        </p:nvCxnSpPr>
        <p:spPr>
          <a:xfrm flipV="1">
            <a:off x="3200400" y="1828800"/>
            <a:ext cx="1219200" cy="12954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27B28D2B-5346-AAEB-8E79-DCE3121018D1}"/>
              </a:ext>
            </a:extLst>
          </p:cNvPr>
          <p:cNvCxnSpPr/>
          <p:nvPr/>
        </p:nvCxnSpPr>
        <p:spPr>
          <a:xfrm>
            <a:off x="4267200" y="4467096"/>
            <a:ext cx="609600" cy="26670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499A9D76-E933-3631-3BD3-F30182ACFF72}"/>
              </a:ext>
            </a:extLst>
          </p:cNvPr>
          <p:cNvSpPr txBox="1"/>
          <p:nvPr/>
        </p:nvSpPr>
        <p:spPr>
          <a:xfrm>
            <a:off x="4267200" y="1371600"/>
            <a:ext cx="2667000" cy="369332"/>
          </a:xfrm>
          <a:prstGeom prst="rect">
            <a:avLst/>
          </a:prstGeom>
          <a:noFill/>
        </p:spPr>
        <p:txBody>
          <a:bodyPr wrap="square" rtlCol="0">
            <a:spAutoFit/>
          </a:bodyPr>
          <a:lstStyle/>
          <a:p>
            <a:r>
              <a:rPr lang="en-US" dirty="0"/>
              <a:t>SEARCH BAR/MAIN NAV</a:t>
            </a:r>
            <a:endParaRPr lang="en-IN" dirty="0"/>
          </a:p>
        </p:txBody>
      </p:sp>
      <p:sp>
        <p:nvSpPr>
          <p:cNvPr id="14" name="TextBox 13">
            <a:extLst>
              <a:ext uri="{FF2B5EF4-FFF2-40B4-BE49-F238E27FC236}">
                <a16:creationId xmlns:a16="http://schemas.microsoft.com/office/drawing/2014/main" id="{D3B39718-AFB1-76EA-3A29-482A8294326F}"/>
              </a:ext>
            </a:extLst>
          </p:cNvPr>
          <p:cNvSpPr txBox="1"/>
          <p:nvPr/>
        </p:nvSpPr>
        <p:spPr>
          <a:xfrm>
            <a:off x="4419600" y="7239000"/>
            <a:ext cx="2057400" cy="923330"/>
          </a:xfrm>
          <a:prstGeom prst="rect">
            <a:avLst/>
          </a:prstGeom>
          <a:noFill/>
        </p:spPr>
        <p:txBody>
          <a:bodyPr wrap="square" rtlCol="0">
            <a:spAutoFit/>
          </a:bodyPr>
          <a:lstStyle/>
          <a:p>
            <a:r>
              <a:rPr lang="en-US" dirty="0"/>
              <a:t>VIDEO EMBEDED AT THE CENTER OF PAGE</a:t>
            </a:r>
            <a:endParaRPr lang="en-IN" dirty="0"/>
          </a:p>
        </p:txBody>
      </p:sp>
      <p:cxnSp>
        <p:nvCxnSpPr>
          <p:cNvPr id="18" name="Straight Arrow Connector 17">
            <a:extLst>
              <a:ext uri="{FF2B5EF4-FFF2-40B4-BE49-F238E27FC236}">
                <a16:creationId xmlns:a16="http://schemas.microsoft.com/office/drawing/2014/main" id="{B608A7FC-CD06-6856-AE20-7E0DEDBA6E21}"/>
              </a:ext>
            </a:extLst>
          </p:cNvPr>
          <p:cNvCxnSpPr/>
          <p:nvPr/>
        </p:nvCxnSpPr>
        <p:spPr>
          <a:xfrm>
            <a:off x="685800" y="3429000"/>
            <a:ext cx="914400" cy="48006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0945D373-33F0-96E0-F61A-964AE5E2ADD0}"/>
              </a:ext>
            </a:extLst>
          </p:cNvPr>
          <p:cNvCxnSpPr/>
          <p:nvPr/>
        </p:nvCxnSpPr>
        <p:spPr>
          <a:xfrm flipH="1">
            <a:off x="2362200" y="4352330"/>
            <a:ext cx="4114800" cy="38772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7346D28C-3095-7B6B-6DE5-946D9B26D3AB}"/>
              </a:ext>
            </a:extLst>
          </p:cNvPr>
          <p:cNvCxnSpPr/>
          <p:nvPr/>
        </p:nvCxnSpPr>
        <p:spPr>
          <a:xfrm flipH="1">
            <a:off x="1876998" y="3578662"/>
            <a:ext cx="713802" cy="44438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A3491E16-6C94-82E6-129B-6A930CEFC368}"/>
              </a:ext>
            </a:extLst>
          </p:cNvPr>
          <p:cNvCxnSpPr/>
          <p:nvPr/>
        </p:nvCxnSpPr>
        <p:spPr>
          <a:xfrm flipH="1">
            <a:off x="2085402" y="3578662"/>
            <a:ext cx="3124200" cy="44438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A9AA8A7A-94CE-9D76-CD25-D9A6D13673B3}"/>
              </a:ext>
            </a:extLst>
          </p:cNvPr>
          <p:cNvSpPr txBox="1"/>
          <p:nvPr/>
        </p:nvSpPr>
        <p:spPr>
          <a:xfrm>
            <a:off x="990600" y="8229600"/>
            <a:ext cx="2057400" cy="369332"/>
          </a:xfrm>
          <a:prstGeom prst="rect">
            <a:avLst/>
          </a:prstGeom>
          <a:noFill/>
        </p:spPr>
        <p:txBody>
          <a:bodyPr wrap="square" rtlCol="0">
            <a:spAutoFit/>
          </a:bodyPr>
          <a:lstStyle/>
          <a:p>
            <a:r>
              <a:rPr lang="en-US" dirty="0"/>
              <a:t>OTHER NAV’S</a:t>
            </a:r>
            <a:endParaRPr lang="en-IN" dirty="0"/>
          </a:p>
        </p:txBody>
      </p:sp>
    </p:spTree>
    <p:extLst>
      <p:ext uri="{BB962C8B-B14F-4D97-AF65-F5344CB8AC3E}">
        <p14:creationId xmlns:p14="http://schemas.microsoft.com/office/powerpoint/2010/main" val="2929893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23D9AE-EBB5-B858-BF54-8E176F3E9BDD}"/>
              </a:ext>
            </a:extLst>
          </p:cNvPr>
          <p:cNvSpPr/>
          <p:nvPr/>
        </p:nvSpPr>
        <p:spPr>
          <a:xfrm>
            <a:off x="251520" y="1033572"/>
            <a:ext cx="8640960" cy="523220"/>
          </a:xfrm>
          <a:prstGeom prst="rect">
            <a:avLst/>
          </a:prstGeom>
        </p:spPr>
        <p:txBody>
          <a:bodyPr wrap="square">
            <a:spAutoFit/>
          </a:bodyPr>
          <a:lstStyle/>
          <a:p>
            <a:pPr marL="0" algn="l" rtl="0" eaLnBrk="1" latinLnBrk="0" hangingPunct="1">
              <a:spcBef>
                <a:spcPts val="0"/>
              </a:spcBef>
              <a:spcAft>
                <a:spcPts val="0"/>
              </a:spcAft>
              <a:buClrTx/>
              <a:buSzPts val="3200"/>
            </a:pPr>
            <a:r>
              <a:rPr lang="en-US" sz="2800" b="1" i="0" u="sng" dirty="0">
                <a:effectLst/>
                <a:latin typeface="Times New Roman" panose="02020603050405020304" pitchFamily="18" charset="0"/>
                <a:cs typeface="Times New Roman" panose="02020603050405020304" pitchFamily="18" charset="0"/>
              </a:rPr>
              <a:t>NAV-BARS</a:t>
            </a:r>
          </a:p>
        </p:txBody>
      </p:sp>
      <p:pic>
        <p:nvPicPr>
          <p:cNvPr id="5" name="Picture 4">
            <a:extLst>
              <a:ext uri="{FF2B5EF4-FFF2-40B4-BE49-F238E27FC236}">
                <a16:creationId xmlns:a16="http://schemas.microsoft.com/office/drawing/2014/main" id="{21AABD97-FE2A-7AC4-325D-7116F14E18F5}"/>
              </a:ext>
            </a:extLst>
          </p:cNvPr>
          <p:cNvPicPr>
            <a:picLocks noChangeAspect="1"/>
          </p:cNvPicPr>
          <p:nvPr/>
        </p:nvPicPr>
        <p:blipFill>
          <a:blip r:embed="rId2"/>
          <a:stretch>
            <a:fillRect/>
          </a:stretch>
        </p:blipFill>
        <p:spPr>
          <a:xfrm>
            <a:off x="152400" y="1752600"/>
            <a:ext cx="7467600" cy="649124"/>
          </a:xfrm>
          <a:prstGeom prst="rect">
            <a:avLst/>
          </a:prstGeom>
        </p:spPr>
      </p:pic>
      <p:pic>
        <p:nvPicPr>
          <p:cNvPr id="6" name="Picture 5">
            <a:extLst>
              <a:ext uri="{FF2B5EF4-FFF2-40B4-BE49-F238E27FC236}">
                <a16:creationId xmlns:a16="http://schemas.microsoft.com/office/drawing/2014/main" id="{9401F893-5D88-225A-F535-E529B08D521A}"/>
              </a:ext>
            </a:extLst>
          </p:cNvPr>
          <p:cNvPicPr>
            <a:picLocks noChangeAspect="1"/>
          </p:cNvPicPr>
          <p:nvPr/>
        </p:nvPicPr>
        <p:blipFill>
          <a:blip r:embed="rId3"/>
          <a:stretch>
            <a:fillRect/>
          </a:stretch>
        </p:blipFill>
        <p:spPr>
          <a:xfrm>
            <a:off x="1461998" y="2693884"/>
            <a:ext cx="4818743" cy="517656"/>
          </a:xfrm>
          <a:prstGeom prst="rect">
            <a:avLst/>
          </a:prstGeom>
        </p:spPr>
      </p:pic>
      <p:pic>
        <p:nvPicPr>
          <p:cNvPr id="7" name="Picture 6">
            <a:extLst>
              <a:ext uri="{FF2B5EF4-FFF2-40B4-BE49-F238E27FC236}">
                <a16:creationId xmlns:a16="http://schemas.microsoft.com/office/drawing/2014/main" id="{C847206D-41BD-1D5F-4D45-00127E30D2CA}"/>
              </a:ext>
            </a:extLst>
          </p:cNvPr>
          <p:cNvPicPr>
            <a:picLocks noChangeAspect="1"/>
          </p:cNvPicPr>
          <p:nvPr/>
        </p:nvPicPr>
        <p:blipFill>
          <a:blip r:embed="rId4"/>
          <a:stretch>
            <a:fillRect/>
          </a:stretch>
        </p:blipFill>
        <p:spPr>
          <a:xfrm>
            <a:off x="5802858" y="3338088"/>
            <a:ext cx="1857518" cy="1703284"/>
          </a:xfrm>
          <a:prstGeom prst="rect">
            <a:avLst/>
          </a:prstGeom>
        </p:spPr>
      </p:pic>
      <p:pic>
        <p:nvPicPr>
          <p:cNvPr id="8" name="Picture 7">
            <a:extLst>
              <a:ext uri="{FF2B5EF4-FFF2-40B4-BE49-F238E27FC236}">
                <a16:creationId xmlns:a16="http://schemas.microsoft.com/office/drawing/2014/main" id="{F330132A-97E0-C02D-C237-4578658C296E}"/>
              </a:ext>
            </a:extLst>
          </p:cNvPr>
          <p:cNvPicPr>
            <a:picLocks noChangeAspect="1"/>
          </p:cNvPicPr>
          <p:nvPr/>
        </p:nvPicPr>
        <p:blipFill>
          <a:blip r:embed="rId5"/>
          <a:stretch>
            <a:fillRect/>
          </a:stretch>
        </p:blipFill>
        <p:spPr>
          <a:xfrm>
            <a:off x="94493" y="3312688"/>
            <a:ext cx="1857519" cy="1685649"/>
          </a:xfrm>
          <a:prstGeom prst="rect">
            <a:avLst/>
          </a:prstGeom>
        </p:spPr>
      </p:pic>
      <p:cxnSp>
        <p:nvCxnSpPr>
          <p:cNvPr id="9" name="Straight Arrow Connector 8">
            <a:extLst>
              <a:ext uri="{FF2B5EF4-FFF2-40B4-BE49-F238E27FC236}">
                <a16:creationId xmlns:a16="http://schemas.microsoft.com/office/drawing/2014/main" id="{CDE464D4-22B4-1990-954A-3F8F187868EA}"/>
              </a:ext>
            </a:extLst>
          </p:cNvPr>
          <p:cNvCxnSpPr/>
          <p:nvPr/>
        </p:nvCxnSpPr>
        <p:spPr>
          <a:xfrm flipH="1">
            <a:off x="3871370" y="1219204"/>
            <a:ext cx="1584176" cy="675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711B050F-196F-D4D4-BA77-7E22E826882D}"/>
              </a:ext>
            </a:extLst>
          </p:cNvPr>
          <p:cNvCxnSpPr/>
          <p:nvPr/>
        </p:nvCxnSpPr>
        <p:spPr>
          <a:xfrm flipH="1" flipV="1">
            <a:off x="887468" y="5060064"/>
            <a:ext cx="887112"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F63D6BD-A69E-CFBA-DA17-8BF83A6B8C65}"/>
              </a:ext>
            </a:extLst>
          </p:cNvPr>
          <p:cNvCxnSpPr>
            <a:cxnSpLocks/>
          </p:cNvCxnSpPr>
          <p:nvPr/>
        </p:nvCxnSpPr>
        <p:spPr>
          <a:xfrm flipV="1">
            <a:off x="5444667" y="5232631"/>
            <a:ext cx="1152128" cy="92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085AF65-68EE-6572-060E-1C797FBC62C2}"/>
              </a:ext>
            </a:extLst>
          </p:cNvPr>
          <p:cNvCxnSpPr/>
          <p:nvPr/>
        </p:nvCxnSpPr>
        <p:spPr>
          <a:xfrm>
            <a:off x="3318582" y="3272373"/>
            <a:ext cx="864096"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DC53FB2-2691-B5A9-2A3A-ED5C1D2B1A0B}"/>
              </a:ext>
            </a:extLst>
          </p:cNvPr>
          <p:cNvSpPr txBox="1"/>
          <p:nvPr/>
        </p:nvSpPr>
        <p:spPr>
          <a:xfrm>
            <a:off x="3750630" y="4005064"/>
            <a:ext cx="1685466" cy="369332"/>
          </a:xfrm>
          <a:prstGeom prst="rect">
            <a:avLst/>
          </a:prstGeom>
          <a:noFill/>
        </p:spPr>
        <p:txBody>
          <a:bodyPr wrap="square" rtlCol="0">
            <a:spAutoFit/>
          </a:bodyPr>
          <a:lstStyle/>
          <a:p>
            <a:r>
              <a:rPr lang="en-IN" dirty="0"/>
              <a:t>CENTER NAV</a:t>
            </a:r>
          </a:p>
        </p:txBody>
      </p:sp>
      <p:sp>
        <p:nvSpPr>
          <p:cNvPr id="14" name="TextBox 13">
            <a:extLst>
              <a:ext uri="{FF2B5EF4-FFF2-40B4-BE49-F238E27FC236}">
                <a16:creationId xmlns:a16="http://schemas.microsoft.com/office/drawing/2014/main" id="{57EB650D-AA2E-5703-0068-8F3A0994C08C}"/>
              </a:ext>
            </a:extLst>
          </p:cNvPr>
          <p:cNvSpPr txBox="1"/>
          <p:nvPr/>
        </p:nvSpPr>
        <p:spPr>
          <a:xfrm>
            <a:off x="1591972" y="5769863"/>
            <a:ext cx="720080" cy="369332"/>
          </a:xfrm>
          <a:prstGeom prst="rect">
            <a:avLst/>
          </a:prstGeom>
          <a:noFill/>
        </p:spPr>
        <p:txBody>
          <a:bodyPr wrap="square" rtlCol="0">
            <a:spAutoFit/>
          </a:bodyPr>
          <a:lstStyle/>
          <a:p>
            <a:r>
              <a:rPr lang="en-IN" dirty="0"/>
              <a:t>NAV1</a:t>
            </a:r>
          </a:p>
        </p:txBody>
      </p:sp>
      <p:sp>
        <p:nvSpPr>
          <p:cNvPr id="15" name="TextBox 14">
            <a:extLst>
              <a:ext uri="{FF2B5EF4-FFF2-40B4-BE49-F238E27FC236}">
                <a16:creationId xmlns:a16="http://schemas.microsoft.com/office/drawing/2014/main" id="{B7966C0E-62B6-A11F-A2CB-E3A0FE8612CA}"/>
              </a:ext>
            </a:extLst>
          </p:cNvPr>
          <p:cNvSpPr txBox="1"/>
          <p:nvPr/>
        </p:nvSpPr>
        <p:spPr>
          <a:xfrm>
            <a:off x="5042844" y="6228020"/>
            <a:ext cx="887112" cy="369332"/>
          </a:xfrm>
          <a:prstGeom prst="rect">
            <a:avLst/>
          </a:prstGeom>
          <a:noFill/>
        </p:spPr>
        <p:txBody>
          <a:bodyPr wrap="square" rtlCol="0">
            <a:spAutoFit/>
          </a:bodyPr>
          <a:lstStyle/>
          <a:p>
            <a:r>
              <a:rPr lang="en-IN" dirty="0"/>
              <a:t>NAV2</a:t>
            </a:r>
          </a:p>
        </p:txBody>
      </p:sp>
      <p:sp>
        <p:nvSpPr>
          <p:cNvPr id="16" name="TextBox 15">
            <a:extLst>
              <a:ext uri="{FF2B5EF4-FFF2-40B4-BE49-F238E27FC236}">
                <a16:creationId xmlns:a16="http://schemas.microsoft.com/office/drawing/2014/main" id="{0BD32865-88F4-DCBE-FE30-C660F1C1BE97}"/>
              </a:ext>
            </a:extLst>
          </p:cNvPr>
          <p:cNvSpPr txBox="1"/>
          <p:nvPr/>
        </p:nvSpPr>
        <p:spPr>
          <a:xfrm>
            <a:off x="5486400" y="914400"/>
            <a:ext cx="1656184" cy="369332"/>
          </a:xfrm>
          <a:prstGeom prst="rect">
            <a:avLst/>
          </a:prstGeom>
          <a:noFill/>
        </p:spPr>
        <p:txBody>
          <a:bodyPr wrap="square" rtlCol="0">
            <a:spAutoFit/>
          </a:bodyPr>
          <a:lstStyle/>
          <a:p>
            <a:r>
              <a:rPr lang="en-IN" dirty="0"/>
              <a:t>MAIN NAV</a:t>
            </a:r>
          </a:p>
        </p:txBody>
      </p:sp>
    </p:spTree>
    <p:extLst>
      <p:ext uri="{BB962C8B-B14F-4D97-AF65-F5344CB8AC3E}">
        <p14:creationId xmlns:p14="http://schemas.microsoft.com/office/powerpoint/2010/main" val="3619550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7B3E6-CB96-7001-D4A0-EA94B30E4871}"/>
              </a:ext>
            </a:extLst>
          </p:cNvPr>
          <p:cNvSpPr>
            <a:spLocks noGrp="1"/>
          </p:cNvSpPr>
          <p:nvPr>
            <p:ph type="title"/>
          </p:nvPr>
        </p:nvSpPr>
        <p:spPr>
          <a:xfrm>
            <a:off x="388620" y="402336"/>
            <a:ext cx="6995160" cy="738664"/>
          </a:xfrm>
        </p:spPr>
        <p:txBody>
          <a:bodyPr/>
          <a:lstStyle/>
          <a:p>
            <a:r>
              <a:rPr lang="en-US" sz="1600" b="1" dirty="0">
                <a:latin typeface="Times New Roman" panose="02020603050405020304" pitchFamily="18" charset="0"/>
                <a:cs typeface="Times New Roman" panose="02020603050405020304" pitchFamily="18" charset="0"/>
              </a:rPr>
              <a:t>CODE FOR CREATING NAV BAR- MAIN NAV,NAV1,NAV2,CENTER NAV</a:t>
            </a:r>
            <a:br>
              <a:rPr lang="en-US" sz="1600" b="1" dirty="0">
                <a:latin typeface="Times New Roman" panose="02020603050405020304" pitchFamily="18" charset="0"/>
                <a:cs typeface="Times New Roman" panose="02020603050405020304" pitchFamily="18" charset="0"/>
              </a:rPr>
            </a:br>
            <a:br>
              <a:rPr lang="en-US" sz="1600" b="1"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1.HTML</a:t>
            </a:r>
            <a:endParaRPr lang="en-IN" sz="16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DC40E89-EE87-A19C-D11C-8BC991B92DCC}"/>
              </a:ext>
            </a:extLst>
          </p:cNvPr>
          <p:cNvPicPr>
            <a:picLocks noChangeAspect="1"/>
          </p:cNvPicPr>
          <p:nvPr/>
        </p:nvPicPr>
        <p:blipFill>
          <a:blip r:embed="rId2"/>
          <a:stretch>
            <a:fillRect/>
          </a:stretch>
        </p:blipFill>
        <p:spPr>
          <a:xfrm>
            <a:off x="541020" y="1277104"/>
            <a:ext cx="6774180" cy="7006936"/>
          </a:xfrm>
          <a:prstGeom prst="rect">
            <a:avLst/>
          </a:prstGeom>
        </p:spPr>
      </p:pic>
      <p:pic>
        <p:nvPicPr>
          <p:cNvPr id="9" name="Picture 8">
            <a:extLst>
              <a:ext uri="{FF2B5EF4-FFF2-40B4-BE49-F238E27FC236}">
                <a16:creationId xmlns:a16="http://schemas.microsoft.com/office/drawing/2014/main" id="{3E4B8D77-9754-6832-E319-EF1CCB3E59D1}"/>
              </a:ext>
            </a:extLst>
          </p:cNvPr>
          <p:cNvPicPr>
            <a:picLocks noChangeAspect="1"/>
          </p:cNvPicPr>
          <p:nvPr/>
        </p:nvPicPr>
        <p:blipFill rotWithShape="1">
          <a:blip r:embed="rId3"/>
          <a:srcRect t="2431"/>
          <a:stretch/>
        </p:blipFill>
        <p:spPr>
          <a:xfrm>
            <a:off x="533400" y="8284717"/>
            <a:ext cx="6774180" cy="1240283"/>
          </a:xfrm>
          <a:prstGeom prst="rect">
            <a:avLst/>
          </a:prstGeom>
        </p:spPr>
      </p:pic>
    </p:spTree>
    <p:extLst>
      <p:ext uri="{BB962C8B-B14F-4D97-AF65-F5344CB8AC3E}">
        <p14:creationId xmlns:p14="http://schemas.microsoft.com/office/powerpoint/2010/main" val="22582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ACD20-3F09-D7A8-9B17-D0ED54ED7D57}"/>
              </a:ext>
            </a:extLst>
          </p:cNvPr>
          <p:cNvSpPr>
            <a:spLocks noGrp="1"/>
          </p:cNvSpPr>
          <p:nvPr>
            <p:ph type="title"/>
          </p:nvPr>
        </p:nvSpPr>
        <p:spPr>
          <a:xfrm>
            <a:off x="388620" y="402336"/>
            <a:ext cx="6995160" cy="369332"/>
          </a:xfrm>
        </p:spPr>
        <p:txBody>
          <a:bodyPr/>
          <a:lstStyle/>
          <a:p>
            <a:r>
              <a:rPr lang="en-US" sz="2400" b="1" dirty="0"/>
              <a:t>2.CSS</a:t>
            </a:r>
            <a:endParaRPr lang="en-IN" sz="2000" b="1" dirty="0"/>
          </a:p>
        </p:txBody>
      </p:sp>
      <p:pic>
        <p:nvPicPr>
          <p:cNvPr id="5" name="Picture 4">
            <a:extLst>
              <a:ext uri="{FF2B5EF4-FFF2-40B4-BE49-F238E27FC236}">
                <a16:creationId xmlns:a16="http://schemas.microsoft.com/office/drawing/2014/main" id="{FF909E99-33D1-0C88-B203-2E01BB415577}"/>
              </a:ext>
            </a:extLst>
          </p:cNvPr>
          <p:cNvPicPr>
            <a:picLocks noChangeAspect="1"/>
          </p:cNvPicPr>
          <p:nvPr/>
        </p:nvPicPr>
        <p:blipFill>
          <a:blip r:embed="rId2"/>
          <a:stretch>
            <a:fillRect/>
          </a:stretch>
        </p:blipFill>
        <p:spPr>
          <a:xfrm>
            <a:off x="304800" y="990600"/>
            <a:ext cx="3133725" cy="8884396"/>
          </a:xfrm>
          <a:prstGeom prst="rect">
            <a:avLst/>
          </a:prstGeom>
        </p:spPr>
      </p:pic>
      <p:pic>
        <p:nvPicPr>
          <p:cNvPr id="9" name="Picture 8">
            <a:extLst>
              <a:ext uri="{FF2B5EF4-FFF2-40B4-BE49-F238E27FC236}">
                <a16:creationId xmlns:a16="http://schemas.microsoft.com/office/drawing/2014/main" id="{998C316C-3DD7-1388-18D0-848FE0F10579}"/>
              </a:ext>
            </a:extLst>
          </p:cNvPr>
          <p:cNvPicPr>
            <a:picLocks noChangeAspect="1"/>
          </p:cNvPicPr>
          <p:nvPr/>
        </p:nvPicPr>
        <p:blipFill>
          <a:blip r:embed="rId3"/>
          <a:stretch>
            <a:fillRect/>
          </a:stretch>
        </p:blipFill>
        <p:spPr>
          <a:xfrm>
            <a:off x="3733800" y="990600"/>
            <a:ext cx="3876675" cy="8734425"/>
          </a:xfrm>
          <a:prstGeom prst="rect">
            <a:avLst/>
          </a:prstGeom>
        </p:spPr>
      </p:pic>
      <p:sp>
        <p:nvSpPr>
          <p:cNvPr id="10" name="TextBox 9">
            <a:extLst>
              <a:ext uri="{FF2B5EF4-FFF2-40B4-BE49-F238E27FC236}">
                <a16:creationId xmlns:a16="http://schemas.microsoft.com/office/drawing/2014/main" id="{3ED8436E-C18A-1032-068A-9758B23CC4BC}"/>
              </a:ext>
            </a:extLst>
          </p:cNvPr>
          <p:cNvSpPr txBox="1"/>
          <p:nvPr/>
        </p:nvSpPr>
        <p:spPr>
          <a:xfrm>
            <a:off x="1752600" y="697468"/>
            <a:ext cx="381000" cy="369332"/>
          </a:xfrm>
          <a:prstGeom prst="rect">
            <a:avLst/>
          </a:prstGeom>
          <a:noFill/>
        </p:spPr>
        <p:txBody>
          <a:bodyPr wrap="square" rtlCol="0">
            <a:spAutoFit/>
          </a:bodyPr>
          <a:lstStyle/>
          <a:p>
            <a:r>
              <a:rPr lang="en-US" dirty="0"/>
              <a:t>1</a:t>
            </a:r>
            <a:endParaRPr lang="en-IN" dirty="0"/>
          </a:p>
        </p:txBody>
      </p:sp>
      <p:sp>
        <p:nvSpPr>
          <p:cNvPr id="11" name="TextBox 10">
            <a:extLst>
              <a:ext uri="{FF2B5EF4-FFF2-40B4-BE49-F238E27FC236}">
                <a16:creationId xmlns:a16="http://schemas.microsoft.com/office/drawing/2014/main" id="{7F007EBE-6E56-D3F8-1CE5-8B34B7A32F45}"/>
              </a:ext>
            </a:extLst>
          </p:cNvPr>
          <p:cNvSpPr txBox="1"/>
          <p:nvPr/>
        </p:nvSpPr>
        <p:spPr>
          <a:xfrm>
            <a:off x="5562600" y="697468"/>
            <a:ext cx="381000" cy="369332"/>
          </a:xfrm>
          <a:prstGeom prst="rect">
            <a:avLst/>
          </a:prstGeom>
          <a:noFill/>
        </p:spPr>
        <p:txBody>
          <a:bodyPr wrap="square" rtlCol="0">
            <a:spAutoFit/>
          </a:bodyPr>
          <a:lstStyle/>
          <a:p>
            <a:r>
              <a:rPr lang="en-US" dirty="0"/>
              <a:t>2</a:t>
            </a:r>
            <a:endParaRPr lang="en-IN" dirty="0"/>
          </a:p>
        </p:txBody>
      </p:sp>
    </p:spTree>
    <p:extLst>
      <p:ext uri="{BB962C8B-B14F-4D97-AF65-F5344CB8AC3E}">
        <p14:creationId xmlns:p14="http://schemas.microsoft.com/office/powerpoint/2010/main" val="4125377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3DD805-1CE0-546E-2A15-6F85E7001D66}"/>
              </a:ext>
            </a:extLst>
          </p:cNvPr>
          <p:cNvPicPr>
            <a:picLocks noChangeAspect="1"/>
          </p:cNvPicPr>
          <p:nvPr/>
        </p:nvPicPr>
        <p:blipFill>
          <a:blip r:embed="rId2"/>
          <a:stretch>
            <a:fillRect/>
          </a:stretch>
        </p:blipFill>
        <p:spPr>
          <a:xfrm>
            <a:off x="381001" y="381000"/>
            <a:ext cx="3352800" cy="9296400"/>
          </a:xfrm>
          <a:prstGeom prst="rect">
            <a:avLst/>
          </a:prstGeom>
        </p:spPr>
      </p:pic>
      <p:pic>
        <p:nvPicPr>
          <p:cNvPr id="7" name="Picture 6">
            <a:extLst>
              <a:ext uri="{FF2B5EF4-FFF2-40B4-BE49-F238E27FC236}">
                <a16:creationId xmlns:a16="http://schemas.microsoft.com/office/drawing/2014/main" id="{4568E191-04F8-54D7-DFBE-674C675CFEDC}"/>
              </a:ext>
            </a:extLst>
          </p:cNvPr>
          <p:cNvPicPr>
            <a:picLocks noChangeAspect="1"/>
          </p:cNvPicPr>
          <p:nvPr/>
        </p:nvPicPr>
        <p:blipFill>
          <a:blip r:embed="rId3"/>
          <a:stretch>
            <a:fillRect/>
          </a:stretch>
        </p:blipFill>
        <p:spPr>
          <a:xfrm>
            <a:off x="3886200" y="1004661"/>
            <a:ext cx="3209925" cy="8658225"/>
          </a:xfrm>
          <a:prstGeom prst="rect">
            <a:avLst/>
          </a:prstGeom>
        </p:spPr>
      </p:pic>
      <p:sp>
        <p:nvSpPr>
          <p:cNvPr id="8" name="TextBox 7">
            <a:extLst>
              <a:ext uri="{FF2B5EF4-FFF2-40B4-BE49-F238E27FC236}">
                <a16:creationId xmlns:a16="http://schemas.microsoft.com/office/drawing/2014/main" id="{365D30C9-B8B1-C0CD-2E38-8DC3B88CF13A}"/>
              </a:ext>
            </a:extLst>
          </p:cNvPr>
          <p:cNvSpPr txBox="1"/>
          <p:nvPr/>
        </p:nvSpPr>
        <p:spPr>
          <a:xfrm>
            <a:off x="1744096" y="0"/>
            <a:ext cx="381000" cy="369332"/>
          </a:xfrm>
          <a:prstGeom prst="rect">
            <a:avLst/>
          </a:prstGeom>
          <a:noFill/>
        </p:spPr>
        <p:txBody>
          <a:bodyPr wrap="square" rtlCol="0">
            <a:spAutoFit/>
          </a:bodyPr>
          <a:lstStyle/>
          <a:p>
            <a:r>
              <a:rPr lang="en-US" dirty="0"/>
              <a:t>3</a:t>
            </a:r>
            <a:endParaRPr lang="en-IN" dirty="0"/>
          </a:p>
        </p:txBody>
      </p:sp>
      <p:sp>
        <p:nvSpPr>
          <p:cNvPr id="9" name="TextBox 8">
            <a:extLst>
              <a:ext uri="{FF2B5EF4-FFF2-40B4-BE49-F238E27FC236}">
                <a16:creationId xmlns:a16="http://schemas.microsoft.com/office/drawing/2014/main" id="{D11476E8-00B9-5FCA-D72F-B21AB5159A29}"/>
              </a:ext>
            </a:extLst>
          </p:cNvPr>
          <p:cNvSpPr txBox="1"/>
          <p:nvPr/>
        </p:nvSpPr>
        <p:spPr>
          <a:xfrm>
            <a:off x="5476648" y="635329"/>
            <a:ext cx="381000" cy="369332"/>
          </a:xfrm>
          <a:prstGeom prst="rect">
            <a:avLst/>
          </a:prstGeom>
          <a:noFill/>
        </p:spPr>
        <p:txBody>
          <a:bodyPr wrap="square" rtlCol="0">
            <a:spAutoFit/>
          </a:bodyPr>
          <a:lstStyle/>
          <a:p>
            <a:r>
              <a:rPr lang="en-US" dirty="0"/>
              <a:t>4</a:t>
            </a:r>
            <a:endParaRPr lang="en-IN" dirty="0"/>
          </a:p>
        </p:txBody>
      </p:sp>
    </p:spTree>
    <p:extLst>
      <p:ext uri="{BB962C8B-B14F-4D97-AF65-F5344CB8AC3E}">
        <p14:creationId xmlns:p14="http://schemas.microsoft.com/office/powerpoint/2010/main" val="2024752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AE416C-638D-1770-6498-B83F2151ED2B}"/>
              </a:ext>
            </a:extLst>
          </p:cNvPr>
          <p:cNvPicPr>
            <a:picLocks noChangeAspect="1"/>
          </p:cNvPicPr>
          <p:nvPr/>
        </p:nvPicPr>
        <p:blipFill>
          <a:blip r:embed="rId2"/>
          <a:stretch>
            <a:fillRect/>
          </a:stretch>
        </p:blipFill>
        <p:spPr>
          <a:xfrm>
            <a:off x="838200" y="676275"/>
            <a:ext cx="2847975" cy="8705850"/>
          </a:xfrm>
          <a:prstGeom prst="rect">
            <a:avLst/>
          </a:prstGeom>
        </p:spPr>
      </p:pic>
      <p:pic>
        <p:nvPicPr>
          <p:cNvPr id="7" name="Picture 6">
            <a:extLst>
              <a:ext uri="{FF2B5EF4-FFF2-40B4-BE49-F238E27FC236}">
                <a16:creationId xmlns:a16="http://schemas.microsoft.com/office/drawing/2014/main" id="{35979E68-EC2C-6E47-A011-0D1DDC7ABBE7}"/>
              </a:ext>
            </a:extLst>
          </p:cNvPr>
          <p:cNvPicPr>
            <a:picLocks noChangeAspect="1"/>
          </p:cNvPicPr>
          <p:nvPr/>
        </p:nvPicPr>
        <p:blipFill>
          <a:blip r:embed="rId3"/>
          <a:stretch>
            <a:fillRect/>
          </a:stretch>
        </p:blipFill>
        <p:spPr>
          <a:xfrm>
            <a:off x="3886200" y="419100"/>
            <a:ext cx="3143250" cy="9220200"/>
          </a:xfrm>
          <a:prstGeom prst="rect">
            <a:avLst/>
          </a:prstGeom>
        </p:spPr>
      </p:pic>
      <p:sp>
        <p:nvSpPr>
          <p:cNvPr id="8" name="TextBox 7">
            <a:extLst>
              <a:ext uri="{FF2B5EF4-FFF2-40B4-BE49-F238E27FC236}">
                <a16:creationId xmlns:a16="http://schemas.microsoft.com/office/drawing/2014/main" id="{9947A976-44A1-0824-FC61-9EAB798EB014}"/>
              </a:ext>
            </a:extLst>
          </p:cNvPr>
          <p:cNvSpPr txBox="1"/>
          <p:nvPr/>
        </p:nvSpPr>
        <p:spPr>
          <a:xfrm>
            <a:off x="1881187" y="306943"/>
            <a:ext cx="381000" cy="369332"/>
          </a:xfrm>
          <a:prstGeom prst="rect">
            <a:avLst/>
          </a:prstGeom>
          <a:noFill/>
        </p:spPr>
        <p:txBody>
          <a:bodyPr wrap="square" rtlCol="0">
            <a:spAutoFit/>
          </a:bodyPr>
          <a:lstStyle/>
          <a:p>
            <a:r>
              <a:rPr lang="en-US" dirty="0"/>
              <a:t>5</a:t>
            </a:r>
            <a:endParaRPr lang="en-IN" dirty="0"/>
          </a:p>
        </p:txBody>
      </p:sp>
      <p:sp>
        <p:nvSpPr>
          <p:cNvPr id="9" name="TextBox 8">
            <a:extLst>
              <a:ext uri="{FF2B5EF4-FFF2-40B4-BE49-F238E27FC236}">
                <a16:creationId xmlns:a16="http://schemas.microsoft.com/office/drawing/2014/main" id="{395C7BE6-30D4-C1A4-68A5-05E89AD30DCA}"/>
              </a:ext>
            </a:extLst>
          </p:cNvPr>
          <p:cNvSpPr txBox="1"/>
          <p:nvPr/>
        </p:nvSpPr>
        <p:spPr>
          <a:xfrm>
            <a:off x="5429307" y="49768"/>
            <a:ext cx="381000" cy="369332"/>
          </a:xfrm>
          <a:prstGeom prst="rect">
            <a:avLst/>
          </a:prstGeom>
          <a:noFill/>
        </p:spPr>
        <p:txBody>
          <a:bodyPr wrap="square" rtlCol="0">
            <a:spAutoFit/>
          </a:bodyPr>
          <a:lstStyle/>
          <a:p>
            <a:r>
              <a:rPr lang="en-US" dirty="0"/>
              <a:t>6</a:t>
            </a:r>
            <a:endParaRPr lang="en-IN" dirty="0"/>
          </a:p>
        </p:txBody>
      </p:sp>
    </p:spTree>
    <p:extLst>
      <p:ext uri="{BB962C8B-B14F-4D97-AF65-F5344CB8AC3E}">
        <p14:creationId xmlns:p14="http://schemas.microsoft.com/office/powerpoint/2010/main" val="2118795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21D3A2-6340-D194-477E-2CEEA0113028}"/>
              </a:ext>
            </a:extLst>
          </p:cNvPr>
          <p:cNvPicPr>
            <a:picLocks noChangeAspect="1"/>
          </p:cNvPicPr>
          <p:nvPr/>
        </p:nvPicPr>
        <p:blipFill>
          <a:blip r:embed="rId2"/>
          <a:stretch>
            <a:fillRect/>
          </a:stretch>
        </p:blipFill>
        <p:spPr>
          <a:xfrm>
            <a:off x="533400" y="347662"/>
            <a:ext cx="3486150" cy="9363075"/>
          </a:xfrm>
          <a:prstGeom prst="rect">
            <a:avLst/>
          </a:prstGeom>
        </p:spPr>
      </p:pic>
      <p:pic>
        <p:nvPicPr>
          <p:cNvPr id="9" name="Picture 8">
            <a:extLst>
              <a:ext uri="{FF2B5EF4-FFF2-40B4-BE49-F238E27FC236}">
                <a16:creationId xmlns:a16="http://schemas.microsoft.com/office/drawing/2014/main" id="{F1E3AD18-79CF-1955-0250-7DAA469D4A80}"/>
              </a:ext>
            </a:extLst>
          </p:cNvPr>
          <p:cNvPicPr>
            <a:picLocks noChangeAspect="1"/>
          </p:cNvPicPr>
          <p:nvPr/>
        </p:nvPicPr>
        <p:blipFill>
          <a:blip r:embed="rId3"/>
          <a:stretch>
            <a:fillRect/>
          </a:stretch>
        </p:blipFill>
        <p:spPr>
          <a:xfrm>
            <a:off x="4191000" y="2100261"/>
            <a:ext cx="3238500" cy="5857875"/>
          </a:xfrm>
          <a:prstGeom prst="rect">
            <a:avLst/>
          </a:prstGeom>
        </p:spPr>
      </p:pic>
      <p:sp>
        <p:nvSpPr>
          <p:cNvPr id="10" name="TextBox 9">
            <a:extLst>
              <a:ext uri="{FF2B5EF4-FFF2-40B4-BE49-F238E27FC236}">
                <a16:creationId xmlns:a16="http://schemas.microsoft.com/office/drawing/2014/main" id="{82532DF4-EF7A-E2BE-8E91-BA3641152DFB}"/>
              </a:ext>
            </a:extLst>
          </p:cNvPr>
          <p:cNvSpPr txBox="1"/>
          <p:nvPr/>
        </p:nvSpPr>
        <p:spPr>
          <a:xfrm>
            <a:off x="1744096" y="0"/>
            <a:ext cx="381000" cy="369332"/>
          </a:xfrm>
          <a:prstGeom prst="rect">
            <a:avLst/>
          </a:prstGeom>
          <a:noFill/>
        </p:spPr>
        <p:txBody>
          <a:bodyPr wrap="square" rtlCol="0">
            <a:spAutoFit/>
          </a:bodyPr>
          <a:lstStyle/>
          <a:p>
            <a:r>
              <a:rPr lang="en-US" dirty="0"/>
              <a:t>7</a:t>
            </a:r>
            <a:endParaRPr lang="en-IN" dirty="0"/>
          </a:p>
        </p:txBody>
      </p:sp>
      <p:sp>
        <p:nvSpPr>
          <p:cNvPr id="11" name="TextBox 10">
            <a:extLst>
              <a:ext uri="{FF2B5EF4-FFF2-40B4-BE49-F238E27FC236}">
                <a16:creationId xmlns:a16="http://schemas.microsoft.com/office/drawing/2014/main" id="{B0C2CA0B-EBE3-26F6-A276-34F52697F0E9}"/>
              </a:ext>
            </a:extLst>
          </p:cNvPr>
          <p:cNvSpPr txBox="1"/>
          <p:nvPr/>
        </p:nvSpPr>
        <p:spPr>
          <a:xfrm>
            <a:off x="5619750" y="1524000"/>
            <a:ext cx="381000" cy="369332"/>
          </a:xfrm>
          <a:prstGeom prst="rect">
            <a:avLst/>
          </a:prstGeom>
          <a:noFill/>
        </p:spPr>
        <p:txBody>
          <a:bodyPr wrap="square" rtlCol="0">
            <a:spAutoFit/>
          </a:bodyPr>
          <a:lstStyle/>
          <a:p>
            <a:r>
              <a:rPr lang="en-US" dirty="0"/>
              <a:t>8</a:t>
            </a:r>
            <a:endParaRPr lang="en-IN" dirty="0"/>
          </a:p>
        </p:txBody>
      </p:sp>
    </p:spTree>
    <p:extLst>
      <p:ext uri="{BB962C8B-B14F-4D97-AF65-F5344CB8AC3E}">
        <p14:creationId xmlns:p14="http://schemas.microsoft.com/office/powerpoint/2010/main" val="3283841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D2BC0-BA89-0EA3-775F-EE6F2B0B4673}"/>
              </a:ext>
            </a:extLst>
          </p:cNvPr>
          <p:cNvSpPr>
            <a:spLocks noGrp="1"/>
          </p:cNvSpPr>
          <p:nvPr>
            <p:ph type="title"/>
          </p:nvPr>
        </p:nvSpPr>
        <p:spPr>
          <a:xfrm>
            <a:off x="388620" y="402336"/>
            <a:ext cx="6995160" cy="369332"/>
          </a:xfrm>
        </p:spPr>
        <p:txBody>
          <a:bodyPr/>
          <a:lstStyle/>
          <a:p>
            <a:r>
              <a:rPr lang="en-US" sz="2400" b="1" u="sng" dirty="0"/>
              <a:t>VIDEO EMBEDED IN CENTER</a:t>
            </a:r>
            <a:endParaRPr lang="en-IN" sz="2400" b="1" u="sng" dirty="0"/>
          </a:p>
        </p:txBody>
      </p:sp>
      <p:pic>
        <p:nvPicPr>
          <p:cNvPr id="5" name="Picture 4">
            <a:extLst>
              <a:ext uri="{FF2B5EF4-FFF2-40B4-BE49-F238E27FC236}">
                <a16:creationId xmlns:a16="http://schemas.microsoft.com/office/drawing/2014/main" id="{B70BF6DD-169B-6DC3-3AE6-9C6457C21384}"/>
              </a:ext>
            </a:extLst>
          </p:cNvPr>
          <p:cNvPicPr>
            <a:picLocks noChangeAspect="1"/>
          </p:cNvPicPr>
          <p:nvPr/>
        </p:nvPicPr>
        <p:blipFill>
          <a:blip r:embed="rId2"/>
          <a:stretch>
            <a:fillRect/>
          </a:stretch>
        </p:blipFill>
        <p:spPr>
          <a:xfrm>
            <a:off x="1481880" y="5486400"/>
            <a:ext cx="4808637" cy="1066800"/>
          </a:xfrm>
          <a:prstGeom prst="rect">
            <a:avLst/>
          </a:prstGeom>
        </p:spPr>
      </p:pic>
      <p:pic>
        <p:nvPicPr>
          <p:cNvPr id="7" name="Picture 6">
            <a:extLst>
              <a:ext uri="{FF2B5EF4-FFF2-40B4-BE49-F238E27FC236}">
                <a16:creationId xmlns:a16="http://schemas.microsoft.com/office/drawing/2014/main" id="{581AF525-95C1-AAAA-D7A5-5FBC03021C68}"/>
              </a:ext>
            </a:extLst>
          </p:cNvPr>
          <p:cNvPicPr>
            <a:picLocks noChangeAspect="1"/>
          </p:cNvPicPr>
          <p:nvPr/>
        </p:nvPicPr>
        <p:blipFill>
          <a:blip r:embed="rId3"/>
          <a:stretch>
            <a:fillRect/>
          </a:stretch>
        </p:blipFill>
        <p:spPr>
          <a:xfrm>
            <a:off x="685800" y="1148950"/>
            <a:ext cx="6857999" cy="2946323"/>
          </a:xfrm>
          <a:prstGeom prst="rect">
            <a:avLst/>
          </a:prstGeom>
        </p:spPr>
      </p:pic>
      <p:pic>
        <p:nvPicPr>
          <p:cNvPr id="9" name="Picture 8">
            <a:extLst>
              <a:ext uri="{FF2B5EF4-FFF2-40B4-BE49-F238E27FC236}">
                <a16:creationId xmlns:a16="http://schemas.microsoft.com/office/drawing/2014/main" id="{99B9FC9E-C033-76AE-ADC9-A73329D8202E}"/>
              </a:ext>
            </a:extLst>
          </p:cNvPr>
          <p:cNvPicPr>
            <a:picLocks noChangeAspect="1"/>
          </p:cNvPicPr>
          <p:nvPr/>
        </p:nvPicPr>
        <p:blipFill>
          <a:blip r:embed="rId4"/>
          <a:stretch>
            <a:fillRect/>
          </a:stretch>
        </p:blipFill>
        <p:spPr>
          <a:xfrm>
            <a:off x="2057398" y="7561943"/>
            <a:ext cx="4343402" cy="2402732"/>
          </a:xfrm>
          <a:prstGeom prst="rect">
            <a:avLst/>
          </a:prstGeom>
        </p:spPr>
      </p:pic>
      <p:sp>
        <p:nvSpPr>
          <p:cNvPr id="10" name="TextBox 9">
            <a:extLst>
              <a:ext uri="{FF2B5EF4-FFF2-40B4-BE49-F238E27FC236}">
                <a16:creationId xmlns:a16="http://schemas.microsoft.com/office/drawing/2014/main" id="{A22024DF-F95E-06CA-7C0D-46A2E97E66EC}"/>
              </a:ext>
            </a:extLst>
          </p:cNvPr>
          <p:cNvSpPr txBox="1"/>
          <p:nvPr/>
        </p:nvSpPr>
        <p:spPr>
          <a:xfrm>
            <a:off x="388620" y="4888468"/>
            <a:ext cx="250698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HTML CODE</a:t>
            </a:r>
            <a:endParaRPr lang="en-IN"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897AC8B-9C1E-00D4-E86C-556B6176FF97}"/>
              </a:ext>
            </a:extLst>
          </p:cNvPr>
          <p:cNvSpPr txBox="1"/>
          <p:nvPr/>
        </p:nvSpPr>
        <p:spPr>
          <a:xfrm>
            <a:off x="555534" y="7174468"/>
            <a:ext cx="250698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CSS CODE</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2889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4F8D1-90CD-033D-29FA-C690F770E077}"/>
              </a:ext>
            </a:extLst>
          </p:cNvPr>
          <p:cNvSpPr>
            <a:spLocks noGrp="1"/>
          </p:cNvSpPr>
          <p:nvPr>
            <p:ph type="title"/>
          </p:nvPr>
        </p:nvSpPr>
        <p:spPr>
          <a:xfrm>
            <a:off x="388620" y="402336"/>
            <a:ext cx="6995160" cy="1477328"/>
          </a:xfrm>
        </p:spPr>
        <p:txBody>
          <a:bodyPr/>
          <a:lstStyle/>
          <a:p>
            <a:r>
              <a:rPr lang="en-US" sz="2400" b="1" u="sng" dirty="0">
                <a:latin typeface="Times New Roman" panose="02020603050405020304" pitchFamily="18" charset="0"/>
                <a:cs typeface="Times New Roman" panose="02020603050405020304" pitchFamily="18" charset="0"/>
              </a:rPr>
              <a:t>CATEGOREIS SECTION</a:t>
            </a:r>
            <a:br>
              <a:rPr lang="en-US" sz="2400" b="1" u="sng" dirty="0">
                <a:latin typeface="Times New Roman" panose="02020603050405020304" pitchFamily="18" charset="0"/>
                <a:cs typeface="Times New Roman" panose="02020603050405020304" pitchFamily="18" charset="0"/>
              </a:rPr>
            </a:br>
            <a:br>
              <a:rPr lang="en-US" sz="2400" b="1" u="sng" dirty="0">
                <a:latin typeface="Times New Roman" panose="02020603050405020304" pitchFamily="18" charset="0"/>
                <a:cs typeface="Times New Roman" panose="02020603050405020304" pitchFamily="18" charset="0"/>
              </a:rPr>
            </a:br>
            <a:br>
              <a:rPr lang="en-US" sz="2400" b="1" u="sng"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IN THIS SECTION WE MAKE CODE OF ONE ROW AND IMPLIMENT IT 3 TIMES BUT IMAGE SOURCE CHANGES IN EACH </a:t>
            </a:r>
            <a:endParaRPr lang="en-IN" sz="1200" b="1"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8C5D355-BAA4-20AF-8847-0593DFC6DA66}"/>
              </a:ext>
            </a:extLst>
          </p:cNvPr>
          <p:cNvPicPr>
            <a:picLocks noChangeAspect="1"/>
          </p:cNvPicPr>
          <p:nvPr/>
        </p:nvPicPr>
        <p:blipFill>
          <a:blip r:embed="rId2"/>
          <a:stretch>
            <a:fillRect/>
          </a:stretch>
        </p:blipFill>
        <p:spPr>
          <a:xfrm>
            <a:off x="388620" y="2590800"/>
            <a:ext cx="6858000" cy="1975192"/>
          </a:xfrm>
          <a:prstGeom prst="rect">
            <a:avLst/>
          </a:prstGeom>
        </p:spPr>
      </p:pic>
      <p:pic>
        <p:nvPicPr>
          <p:cNvPr id="7" name="Picture 6">
            <a:extLst>
              <a:ext uri="{FF2B5EF4-FFF2-40B4-BE49-F238E27FC236}">
                <a16:creationId xmlns:a16="http://schemas.microsoft.com/office/drawing/2014/main" id="{90C4DFE1-BC8E-20A6-CA04-F95CB34D480A}"/>
              </a:ext>
            </a:extLst>
          </p:cNvPr>
          <p:cNvPicPr>
            <a:picLocks noChangeAspect="1"/>
          </p:cNvPicPr>
          <p:nvPr/>
        </p:nvPicPr>
        <p:blipFill>
          <a:blip r:embed="rId3"/>
          <a:stretch>
            <a:fillRect/>
          </a:stretch>
        </p:blipFill>
        <p:spPr>
          <a:xfrm>
            <a:off x="304800" y="5018314"/>
            <a:ext cx="7162800" cy="2011918"/>
          </a:xfrm>
          <a:prstGeom prst="rect">
            <a:avLst/>
          </a:prstGeom>
        </p:spPr>
      </p:pic>
      <p:pic>
        <p:nvPicPr>
          <p:cNvPr id="9" name="Picture 8">
            <a:extLst>
              <a:ext uri="{FF2B5EF4-FFF2-40B4-BE49-F238E27FC236}">
                <a16:creationId xmlns:a16="http://schemas.microsoft.com/office/drawing/2014/main" id="{DDCB2B6E-9CB2-BEE4-4168-2AA79FC69424}"/>
              </a:ext>
            </a:extLst>
          </p:cNvPr>
          <p:cNvPicPr>
            <a:picLocks noChangeAspect="1"/>
          </p:cNvPicPr>
          <p:nvPr/>
        </p:nvPicPr>
        <p:blipFill>
          <a:blip r:embed="rId4"/>
          <a:stretch>
            <a:fillRect/>
          </a:stretch>
        </p:blipFill>
        <p:spPr>
          <a:xfrm>
            <a:off x="304800" y="7500697"/>
            <a:ext cx="7162800" cy="2003822"/>
          </a:xfrm>
          <a:prstGeom prst="rect">
            <a:avLst/>
          </a:prstGeom>
        </p:spPr>
      </p:pic>
    </p:spTree>
    <p:extLst>
      <p:ext uri="{BB962C8B-B14F-4D97-AF65-F5344CB8AC3E}">
        <p14:creationId xmlns:p14="http://schemas.microsoft.com/office/powerpoint/2010/main" val="1676330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305"/>
              </a:lnSpc>
            </a:pPr>
            <a:r>
              <a:rPr spc="-5" dirty="0"/>
              <a:t>Front</a:t>
            </a:r>
            <a:r>
              <a:rPr spc="-25" dirty="0"/>
              <a:t> </a:t>
            </a:r>
            <a:r>
              <a:rPr spc="-5" dirty="0"/>
              <a:t>End</a:t>
            </a:r>
            <a:r>
              <a:rPr spc="-25" dirty="0"/>
              <a:t> </a:t>
            </a:r>
            <a:r>
              <a:rPr spc="-5" dirty="0"/>
              <a:t>Engineering-I</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305"/>
              </a:lnSpc>
            </a:pPr>
            <a:r>
              <a:rPr dirty="0"/>
              <a:t>23</a:t>
            </a:r>
            <a:r>
              <a:rPr spc="-30" dirty="0"/>
              <a:t>C</a:t>
            </a:r>
            <a:r>
              <a:rPr spc="5" dirty="0"/>
              <a:t>S</a:t>
            </a:r>
            <a:r>
              <a:rPr dirty="0"/>
              <a:t>002</a:t>
            </a:r>
          </a:p>
        </p:txBody>
      </p:sp>
      <p:sp>
        <p:nvSpPr>
          <p:cNvPr id="2" name="object 2"/>
          <p:cNvSpPr txBox="1"/>
          <p:nvPr/>
        </p:nvSpPr>
        <p:spPr>
          <a:xfrm>
            <a:off x="3042666" y="841018"/>
            <a:ext cx="3832860" cy="759182"/>
          </a:xfrm>
          <a:prstGeom prst="rect">
            <a:avLst/>
          </a:prstGeom>
        </p:spPr>
        <p:txBody>
          <a:bodyPr vert="horz" wrap="square" lIns="0" tIns="12700" rIns="0" bIns="0" rtlCol="0">
            <a:spAutoFit/>
          </a:bodyPr>
          <a:lstStyle/>
          <a:p>
            <a:pPr marL="2326640">
              <a:lnSpc>
                <a:spcPct val="100000"/>
              </a:lnSpc>
              <a:spcBef>
                <a:spcPts val="100"/>
              </a:spcBef>
            </a:pPr>
            <a:r>
              <a:rPr sz="1100" b="1" spc="-5" dirty="0">
                <a:latin typeface="Times New Roman"/>
                <a:cs typeface="Times New Roman"/>
              </a:rPr>
              <a:t>Group:</a:t>
            </a:r>
            <a:r>
              <a:rPr sz="1100" b="1" spc="-15" dirty="0">
                <a:latin typeface="Times New Roman"/>
                <a:cs typeface="Times New Roman"/>
              </a:rPr>
              <a:t> </a:t>
            </a:r>
            <a:r>
              <a:rPr sz="1100" b="1" dirty="0">
                <a:latin typeface="Times New Roman"/>
                <a:cs typeface="Times New Roman"/>
              </a:rPr>
              <a:t>G2</a:t>
            </a:r>
            <a:r>
              <a:rPr lang="en-IN" sz="1100" b="1" dirty="0">
                <a:latin typeface="Times New Roman"/>
                <a:cs typeface="Times New Roman"/>
              </a:rPr>
              <a:t>2</a:t>
            </a:r>
            <a:endParaRPr sz="1100" dirty="0">
              <a:latin typeface="Times New Roman"/>
              <a:cs typeface="Times New Roman"/>
            </a:endParaRPr>
          </a:p>
          <a:p>
            <a:pPr>
              <a:lnSpc>
                <a:spcPct val="100000"/>
              </a:lnSpc>
            </a:pPr>
            <a:endParaRPr sz="1200" dirty="0">
              <a:latin typeface="Times New Roman"/>
              <a:cs typeface="Times New Roman"/>
            </a:endParaRPr>
          </a:p>
          <a:p>
            <a:pPr marL="12700">
              <a:lnSpc>
                <a:spcPct val="100000"/>
              </a:lnSpc>
              <a:spcBef>
                <a:spcPts val="875"/>
              </a:spcBef>
            </a:pPr>
            <a:r>
              <a:rPr lang="en-US" b="1" u="sng" spc="30" dirty="0">
                <a:latin typeface="Times New Roman"/>
                <a:cs typeface="Times New Roman"/>
              </a:rPr>
              <a:t>ABSTRACT</a:t>
            </a:r>
            <a:endParaRPr u="sng" dirty="0">
              <a:latin typeface="Times New Roman"/>
              <a:cs typeface="Times New Roman"/>
            </a:endParaRPr>
          </a:p>
        </p:txBody>
      </p:sp>
      <p:sp>
        <p:nvSpPr>
          <p:cNvPr id="6" name="TextBox 5">
            <a:extLst>
              <a:ext uri="{FF2B5EF4-FFF2-40B4-BE49-F238E27FC236}">
                <a16:creationId xmlns:a16="http://schemas.microsoft.com/office/drawing/2014/main" id="{0D190190-8486-7B6C-4F5A-E7763E634C36}"/>
              </a:ext>
            </a:extLst>
          </p:cNvPr>
          <p:cNvSpPr txBox="1"/>
          <p:nvPr/>
        </p:nvSpPr>
        <p:spPr>
          <a:xfrm>
            <a:off x="381000" y="2271676"/>
            <a:ext cx="7086600" cy="2833724"/>
          </a:xfrm>
          <a:prstGeom prst="rect">
            <a:avLst/>
          </a:prstGeom>
          <a:noFill/>
        </p:spPr>
        <p:txBody>
          <a:bodyPr wrap="square">
            <a:spAutoFit/>
          </a:bodyPr>
          <a:lstStyle/>
          <a:p>
            <a:pPr>
              <a:lnSpc>
                <a:spcPct val="150000"/>
              </a:lnSpc>
            </a:pPr>
            <a:r>
              <a:rPr lang="en-IN" sz="1200" dirty="0">
                <a:latin typeface="Times New Roman" panose="02020603050405020304" pitchFamily="18" charset="0"/>
                <a:cs typeface="Times New Roman" panose="02020603050405020304" pitchFamily="18" charset="0"/>
              </a:rPr>
              <a:t>Runway Ready is an innovative online auction platform designed to simplify the process of buying and selling second-hand items. Initially developed with HTML and CSS and later enhanced with JavaScript, this project offers a user-friendly and visually engaging interface. Users can seamlessly list items and participate in real-time auctions, all while ensuring trust and security through verified seller profiles and secure payment options. Dynamic search and filtering options make item discovery effortless, and a commitment to privacy and security safeguards user data. Runway Ready redefines the second-hand marketplace, emphasizing style, simplicity, and an engaging, interactive experience. It solves common problems associated with online marketplaces, providing a trustworthy, user-friendly, and secure platform for users to connect with second-hand treasures. With a focus on innovation and user-centric design, Runway Ready aims to transform the way individuals interact with the world of second-hand items, where style meets simplicity.</a:t>
            </a:r>
          </a:p>
        </p:txBody>
      </p:sp>
    </p:spTree>
    <p:extLst>
      <p:ext uri="{BB962C8B-B14F-4D97-AF65-F5344CB8AC3E}">
        <p14:creationId xmlns:p14="http://schemas.microsoft.com/office/powerpoint/2010/main" val="623421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71A59-C35D-A493-D406-BE4D4FD03C85}"/>
              </a:ext>
            </a:extLst>
          </p:cNvPr>
          <p:cNvSpPr>
            <a:spLocks noGrp="1"/>
          </p:cNvSpPr>
          <p:nvPr>
            <p:ph type="title"/>
          </p:nvPr>
        </p:nvSpPr>
        <p:spPr>
          <a:xfrm>
            <a:off x="388620" y="228600"/>
            <a:ext cx="6995160" cy="738664"/>
          </a:xfrm>
        </p:spPr>
        <p:txBody>
          <a:bodyPr/>
          <a:lstStyle/>
          <a:p>
            <a:r>
              <a:rPr lang="en-US" b="1" dirty="0">
                <a:latin typeface="Times New Roman" panose="02020603050405020304" pitchFamily="18" charset="0"/>
                <a:cs typeface="Times New Roman" panose="02020603050405020304" pitchFamily="18" charset="0"/>
              </a:rPr>
              <a:t>CATEGORIES SECTION</a:t>
            </a: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1.HTML CODE</a:t>
            </a:r>
            <a:endParaRPr lang="en-IN" sz="1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A957C2E-6E65-0735-D328-FB13331248A6}"/>
              </a:ext>
            </a:extLst>
          </p:cNvPr>
          <p:cNvPicPr>
            <a:picLocks noChangeAspect="1"/>
          </p:cNvPicPr>
          <p:nvPr/>
        </p:nvPicPr>
        <p:blipFill>
          <a:blip r:embed="rId2"/>
          <a:stretch>
            <a:fillRect/>
          </a:stretch>
        </p:blipFill>
        <p:spPr>
          <a:xfrm>
            <a:off x="388620" y="1143000"/>
            <a:ext cx="6858000" cy="5410200"/>
          </a:xfrm>
          <a:prstGeom prst="rect">
            <a:avLst/>
          </a:prstGeom>
        </p:spPr>
      </p:pic>
      <p:pic>
        <p:nvPicPr>
          <p:cNvPr id="7" name="Picture 6">
            <a:extLst>
              <a:ext uri="{FF2B5EF4-FFF2-40B4-BE49-F238E27FC236}">
                <a16:creationId xmlns:a16="http://schemas.microsoft.com/office/drawing/2014/main" id="{53B03629-C9DB-3DC3-F7C5-D8EE4A2E51D6}"/>
              </a:ext>
            </a:extLst>
          </p:cNvPr>
          <p:cNvPicPr>
            <a:picLocks noChangeAspect="1"/>
          </p:cNvPicPr>
          <p:nvPr/>
        </p:nvPicPr>
        <p:blipFill>
          <a:blip r:embed="rId3"/>
          <a:stretch>
            <a:fillRect/>
          </a:stretch>
        </p:blipFill>
        <p:spPr>
          <a:xfrm>
            <a:off x="381363" y="6553200"/>
            <a:ext cx="6858000" cy="3251901"/>
          </a:xfrm>
          <a:prstGeom prst="rect">
            <a:avLst/>
          </a:prstGeom>
        </p:spPr>
      </p:pic>
    </p:spTree>
    <p:extLst>
      <p:ext uri="{BB962C8B-B14F-4D97-AF65-F5344CB8AC3E}">
        <p14:creationId xmlns:p14="http://schemas.microsoft.com/office/powerpoint/2010/main" val="677026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46A0D-943F-D345-C639-57336ABE1246}"/>
              </a:ext>
            </a:extLst>
          </p:cNvPr>
          <p:cNvSpPr>
            <a:spLocks noGrp="1"/>
          </p:cNvSpPr>
          <p:nvPr>
            <p:ph type="title"/>
          </p:nvPr>
        </p:nvSpPr>
        <p:spPr>
          <a:xfrm>
            <a:off x="388620" y="402336"/>
            <a:ext cx="6995160" cy="830997"/>
          </a:xfrm>
        </p:spPr>
        <p:txBody>
          <a:bodyPr/>
          <a:lstStyle/>
          <a:p>
            <a:r>
              <a:rPr lang="en-US" b="1" u="sng" dirty="0"/>
              <a:t>CATEGORES SECTION</a:t>
            </a:r>
            <a:br>
              <a:rPr lang="en-US" b="1" u="sng" dirty="0"/>
            </a:br>
            <a:br>
              <a:rPr lang="en-US" dirty="0"/>
            </a:br>
            <a:r>
              <a:rPr lang="en-US" b="1" dirty="0"/>
              <a:t>2.CSS</a:t>
            </a:r>
            <a:endParaRPr lang="en-IN" b="1" dirty="0"/>
          </a:p>
        </p:txBody>
      </p:sp>
      <p:pic>
        <p:nvPicPr>
          <p:cNvPr id="5" name="Picture 4">
            <a:extLst>
              <a:ext uri="{FF2B5EF4-FFF2-40B4-BE49-F238E27FC236}">
                <a16:creationId xmlns:a16="http://schemas.microsoft.com/office/drawing/2014/main" id="{3CE4F0DE-49A6-3959-39D6-5B91AB14BF2F}"/>
              </a:ext>
            </a:extLst>
          </p:cNvPr>
          <p:cNvPicPr>
            <a:picLocks noChangeAspect="1"/>
          </p:cNvPicPr>
          <p:nvPr/>
        </p:nvPicPr>
        <p:blipFill>
          <a:blip r:embed="rId2"/>
          <a:stretch>
            <a:fillRect/>
          </a:stretch>
        </p:blipFill>
        <p:spPr>
          <a:xfrm>
            <a:off x="1905000" y="1905000"/>
            <a:ext cx="3475021" cy="7498730"/>
          </a:xfrm>
          <a:prstGeom prst="rect">
            <a:avLst/>
          </a:prstGeom>
        </p:spPr>
      </p:pic>
    </p:spTree>
    <p:extLst>
      <p:ext uri="{BB962C8B-B14F-4D97-AF65-F5344CB8AC3E}">
        <p14:creationId xmlns:p14="http://schemas.microsoft.com/office/powerpoint/2010/main" val="3872821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CE7A9-2F90-EA99-F11A-2AF507604D91}"/>
              </a:ext>
            </a:extLst>
          </p:cNvPr>
          <p:cNvSpPr>
            <a:spLocks noGrp="1"/>
          </p:cNvSpPr>
          <p:nvPr>
            <p:ph type="title"/>
          </p:nvPr>
        </p:nvSpPr>
        <p:spPr>
          <a:xfrm>
            <a:off x="388620" y="402336"/>
            <a:ext cx="6995160" cy="276999"/>
          </a:xfrm>
        </p:spPr>
        <p:txBody>
          <a:bodyPr/>
          <a:lstStyle/>
          <a:p>
            <a:r>
              <a:rPr lang="en-US" b="1" dirty="0">
                <a:latin typeface="Times New Roman" panose="02020603050405020304" pitchFamily="18" charset="0"/>
                <a:cs typeface="Times New Roman" panose="02020603050405020304" pitchFamily="18" charset="0"/>
              </a:rPr>
              <a:t>FOOTER SECTION </a:t>
            </a:r>
            <a:endParaRPr lang="en-IN"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691C78A-0D4B-A3AE-B42E-A87A681492D0}"/>
              </a:ext>
            </a:extLst>
          </p:cNvPr>
          <p:cNvPicPr>
            <a:picLocks noChangeAspect="1"/>
          </p:cNvPicPr>
          <p:nvPr/>
        </p:nvPicPr>
        <p:blipFill>
          <a:blip r:embed="rId2"/>
          <a:stretch>
            <a:fillRect/>
          </a:stretch>
        </p:blipFill>
        <p:spPr>
          <a:xfrm>
            <a:off x="355963" y="1524000"/>
            <a:ext cx="6995160" cy="4114800"/>
          </a:xfrm>
          <a:prstGeom prst="rect">
            <a:avLst/>
          </a:prstGeom>
        </p:spPr>
      </p:pic>
    </p:spTree>
    <p:extLst>
      <p:ext uri="{BB962C8B-B14F-4D97-AF65-F5344CB8AC3E}">
        <p14:creationId xmlns:p14="http://schemas.microsoft.com/office/powerpoint/2010/main" val="2815962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9358D-F0CD-FB71-5C99-E14C10156C38}"/>
              </a:ext>
            </a:extLst>
          </p:cNvPr>
          <p:cNvSpPr>
            <a:spLocks noGrp="1"/>
          </p:cNvSpPr>
          <p:nvPr>
            <p:ph type="title"/>
          </p:nvPr>
        </p:nvSpPr>
        <p:spPr>
          <a:xfrm>
            <a:off x="388620" y="402336"/>
            <a:ext cx="6995160" cy="830997"/>
          </a:xfrm>
        </p:spPr>
        <p:txBody>
          <a:bodyPr/>
          <a:lstStyle/>
          <a:p>
            <a:r>
              <a:rPr lang="en-US" dirty="0"/>
              <a:t>FOOTER SECTION </a:t>
            </a:r>
            <a:br>
              <a:rPr lang="en-US" dirty="0"/>
            </a:br>
            <a:br>
              <a:rPr lang="en-US" dirty="0"/>
            </a:br>
            <a:r>
              <a:rPr lang="en-US" dirty="0"/>
              <a:t>1.HTML</a:t>
            </a:r>
            <a:endParaRPr lang="en-IN" dirty="0"/>
          </a:p>
        </p:txBody>
      </p:sp>
      <p:pic>
        <p:nvPicPr>
          <p:cNvPr id="4" name="Picture 3">
            <a:extLst>
              <a:ext uri="{FF2B5EF4-FFF2-40B4-BE49-F238E27FC236}">
                <a16:creationId xmlns:a16="http://schemas.microsoft.com/office/drawing/2014/main" id="{D1CC9E9D-B693-0E49-11E5-DDC72393A82C}"/>
              </a:ext>
            </a:extLst>
          </p:cNvPr>
          <p:cNvPicPr>
            <a:picLocks noChangeAspect="1"/>
          </p:cNvPicPr>
          <p:nvPr/>
        </p:nvPicPr>
        <p:blipFill>
          <a:blip r:embed="rId2"/>
          <a:stretch>
            <a:fillRect/>
          </a:stretch>
        </p:blipFill>
        <p:spPr>
          <a:xfrm>
            <a:off x="388620" y="2057400"/>
            <a:ext cx="6995160" cy="4341256"/>
          </a:xfrm>
          <a:prstGeom prst="rect">
            <a:avLst/>
          </a:prstGeom>
        </p:spPr>
      </p:pic>
    </p:spTree>
    <p:extLst>
      <p:ext uri="{BB962C8B-B14F-4D97-AF65-F5344CB8AC3E}">
        <p14:creationId xmlns:p14="http://schemas.microsoft.com/office/powerpoint/2010/main" val="3182053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CC6D3-B01B-F1D8-07D9-4CEAE123A6B8}"/>
              </a:ext>
            </a:extLst>
          </p:cNvPr>
          <p:cNvSpPr>
            <a:spLocks noGrp="1"/>
          </p:cNvSpPr>
          <p:nvPr>
            <p:ph type="title"/>
          </p:nvPr>
        </p:nvSpPr>
        <p:spPr>
          <a:xfrm>
            <a:off x="388620" y="402336"/>
            <a:ext cx="6995160" cy="830997"/>
          </a:xfrm>
        </p:spPr>
        <p:txBody>
          <a:bodyPr/>
          <a:lstStyle/>
          <a:p>
            <a:r>
              <a:rPr lang="en-US" dirty="0"/>
              <a:t>FOOTER SECTION</a:t>
            </a:r>
            <a:br>
              <a:rPr lang="en-US" dirty="0"/>
            </a:br>
            <a:r>
              <a:rPr lang="en-US" dirty="0"/>
              <a:t>2.CSS</a:t>
            </a:r>
            <a:br>
              <a:rPr lang="en-US" dirty="0"/>
            </a:br>
            <a:endParaRPr lang="en-IN" dirty="0"/>
          </a:p>
        </p:txBody>
      </p:sp>
      <p:pic>
        <p:nvPicPr>
          <p:cNvPr id="5" name="Picture 4">
            <a:extLst>
              <a:ext uri="{FF2B5EF4-FFF2-40B4-BE49-F238E27FC236}">
                <a16:creationId xmlns:a16="http://schemas.microsoft.com/office/drawing/2014/main" id="{A58D1026-1499-067C-5E5C-11B03BCF28ED}"/>
              </a:ext>
            </a:extLst>
          </p:cNvPr>
          <p:cNvPicPr>
            <a:picLocks noChangeAspect="1"/>
          </p:cNvPicPr>
          <p:nvPr/>
        </p:nvPicPr>
        <p:blipFill>
          <a:blip r:embed="rId2"/>
          <a:stretch>
            <a:fillRect/>
          </a:stretch>
        </p:blipFill>
        <p:spPr>
          <a:xfrm>
            <a:off x="399505" y="1476925"/>
            <a:ext cx="3429000" cy="8204539"/>
          </a:xfrm>
          <a:prstGeom prst="rect">
            <a:avLst/>
          </a:prstGeom>
        </p:spPr>
      </p:pic>
      <p:pic>
        <p:nvPicPr>
          <p:cNvPr id="7" name="Picture 6">
            <a:extLst>
              <a:ext uri="{FF2B5EF4-FFF2-40B4-BE49-F238E27FC236}">
                <a16:creationId xmlns:a16="http://schemas.microsoft.com/office/drawing/2014/main" id="{B334A315-8821-42B9-E04F-85E5BB6ED9D9}"/>
              </a:ext>
            </a:extLst>
          </p:cNvPr>
          <p:cNvPicPr>
            <a:picLocks noChangeAspect="1"/>
          </p:cNvPicPr>
          <p:nvPr/>
        </p:nvPicPr>
        <p:blipFill>
          <a:blip r:embed="rId3"/>
          <a:stretch>
            <a:fillRect/>
          </a:stretch>
        </p:blipFill>
        <p:spPr>
          <a:xfrm>
            <a:off x="3972926" y="2057400"/>
            <a:ext cx="3276600" cy="7368836"/>
          </a:xfrm>
          <a:prstGeom prst="rect">
            <a:avLst/>
          </a:prstGeom>
        </p:spPr>
      </p:pic>
    </p:spTree>
    <p:extLst>
      <p:ext uri="{BB962C8B-B14F-4D97-AF65-F5344CB8AC3E}">
        <p14:creationId xmlns:p14="http://schemas.microsoft.com/office/powerpoint/2010/main" val="67990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305"/>
              </a:lnSpc>
            </a:pPr>
            <a:r>
              <a:rPr spc="-5" dirty="0"/>
              <a:t>Front</a:t>
            </a:r>
            <a:r>
              <a:rPr spc="-25" dirty="0"/>
              <a:t> </a:t>
            </a:r>
            <a:r>
              <a:rPr spc="-5" dirty="0"/>
              <a:t>End</a:t>
            </a:r>
            <a:r>
              <a:rPr spc="-25" dirty="0"/>
              <a:t> </a:t>
            </a:r>
            <a:r>
              <a:rPr spc="-5" dirty="0"/>
              <a:t>Engineering-I</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305"/>
              </a:lnSpc>
            </a:pPr>
            <a:r>
              <a:rPr dirty="0"/>
              <a:t>23</a:t>
            </a:r>
            <a:r>
              <a:rPr spc="-30" dirty="0"/>
              <a:t>C</a:t>
            </a:r>
            <a:r>
              <a:rPr spc="5" dirty="0"/>
              <a:t>S</a:t>
            </a:r>
            <a:r>
              <a:rPr dirty="0"/>
              <a:t>002</a:t>
            </a:r>
          </a:p>
        </p:txBody>
      </p:sp>
      <p:sp>
        <p:nvSpPr>
          <p:cNvPr id="2" name="object 2"/>
          <p:cNvSpPr txBox="1"/>
          <p:nvPr/>
        </p:nvSpPr>
        <p:spPr>
          <a:xfrm>
            <a:off x="2415209" y="152400"/>
            <a:ext cx="4460317" cy="759182"/>
          </a:xfrm>
          <a:prstGeom prst="rect">
            <a:avLst/>
          </a:prstGeom>
        </p:spPr>
        <p:txBody>
          <a:bodyPr vert="horz" wrap="square" lIns="0" tIns="12700" rIns="0" bIns="0" rtlCol="0">
            <a:spAutoFit/>
          </a:bodyPr>
          <a:lstStyle/>
          <a:p>
            <a:pPr marL="2326640">
              <a:lnSpc>
                <a:spcPct val="100000"/>
              </a:lnSpc>
              <a:spcBef>
                <a:spcPts val="100"/>
              </a:spcBef>
            </a:pPr>
            <a:r>
              <a:rPr lang="en-US" sz="1100" b="1" spc="-5" dirty="0">
                <a:latin typeface="Times New Roman"/>
                <a:cs typeface="Times New Roman"/>
              </a:rPr>
              <a:t>                              </a:t>
            </a:r>
            <a:r>
              <a:rPr sz="1100" b="1" spc="-5" dirty="0">
                <a:latin typeface="Times New Roman"/>
                <a:cs typeface="Times New Roman"/>
              </a:rPr>
              <a:t>Group:</a:t>
            </a:r>
            <a:r>
              <a:rPr sz="1100" b="1" spc="-15" dirty="0">
                <a:latin typeface="Times New Roman"/>
                <a:cs typeface="Times New Roman"/>
              </a:rPr>
              <a:t> </a:t>
            </a:r>
            <a:r>
              <a:rPr sz="1100" b="1" dirty="0">
                <a:latin typeface="Times New Roman"/>
                <a:cs typeface="Times New Roman"/>
              </a:rPr>
              <a:t>G2</a:t>
            </a:r>
            <a:r>
              <a:rPr lang="en-IN" sz="1100" b="1" dirty="0">
                <a:latin typeface="Times New Roman"/>
                <a:cs typeface="Times New Roman"/>
              </a:rPr>
              <a:t>2</a:t>
            </a:r>
            <a:endParaRPr sz="1100" dirty="0">
              <a:latin typeface="Times New Roman"/>
              <a:cs typeface="Times New Roman"/>
            </a:endParaRPr>
          </a:p>
          <a:p>
            <a:pPr>
              <a:lnSpc>
                <a:spcPct val="100000"/>
              </a:lnSpc>
            </a:pPr>
            <a:endParaRPr sz="1200" dirty="0">
              <a:latin typeface="Times New Roman"/>
              <a:cs typeface="Times New Roman"/>
            </a:endParaRPr>
          </a:p>
          <a:p>
            <a:pPr marL="12700">
              <a:lnSpc>
                <a:spcPct val="100000"/>
              </a:lnSpc>
              <a:spcBef>
                <a:spcPts val="875"/>
              </a:spcBef>
            </a:pPr>
            <a:r>
              <a:rPr lang="en-US" b="1" u="sng" spc="30" dirty="0">
                <a:latin typeface="Times New Roman"/>
                <a:cs typeface="Times New Roman"/>
              </a:rPr>
              <a:t>7.CONCLUSION</a:t>
            </a:r>
            <a:endParaRPr u="sng" dirty="0">
              <a:latin typeface="Times New Roman"/>
              <a:cs typeface="Times New Roman"/>
            </a:endParaRPr>
          </a:p>
        </p:txBody>
      </p:sp>
      <p:sp>
        <p:nvSpPr>
          <p:cNvPr id="6" name="TextBox 5">
            <a:extLst>
              <a:ext uri="{FF2B5EF4-FFF2-40B4-BE49-F238E27FC236}">
                <a16:creationId xmlns:a16="http://schemas.microsoft.com/office/drawing/2014/main" id="{0D190190-8486-7B6C-4F5A-E7763E634C36}"/>
              </a:ext>
            </a:extLst>
          </p:cNvPr>
          <p:cNvSpPr txBox="1"/>
          <p:nvPr/>
        </p:nvSpPr>
        <p:spPr>
          <a:xfrm>
            <a:off x="381000" y="1515304"/>
            <a:ext cx="7086600" cy="5599097"/>
          </a:xfrm>
          <a:prstGeom prst="rect">
            <a:avLst/>
          </a:prstGeom>
          <a:noFill/>
        </p:spPr>
        <p:txBody>
          <a:bodyPr wrap="square">
            <a:spAutoFit/>
          </a:bodyPr>
          <a:lstStyle/>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1. Building a Great Website: We created a website called Runway Ready Auction. It's like an online store where people can buy and sell cool fashion items.</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2. Good for Business: This website can make money for the people who made it. They earn money when people sell things and when auctions are successful.</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3. Easy to Use: We made the website easy to use. People can sign up, log in, and start bidding on fashion items they like.</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4. Lots of People: Over time, more and more people will join the website. That's great because it means more people will be able to use it..</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10. Global Reach: People from all over the world can use the website. It's like a global club for fashion lovers.</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11. Innovation: The website can get better with new features and ideas. For example, people might be able to try on clothes virtually.</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12. Community: People can make friends and talk to each other on the website. It's like a friendly group for fashion enthusiasts.</a:t>
            </a:r>
          </a:p>
        </p:txBody>
      </p:sp>
    </p:spTree>
    <p:extLst>
      <p:ext uri="{BB962C8B-B14F-4D97-AF65-F5344CB8AC3E}">
        <p14:creationId xmlns:p14="http://schemas.microsoft.com/office/powerpoint/2010/main" val="1163364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AF742-020F-4C9F-4586-6E9A4139FE45}"/>
              </a:ext>
            </a:extLst>
          </p:cNvPr>
          <p:cNvSpPr>
            <a:spLocks noGrp="1"/>
          </p:cNvSpPr>
          <p:nvPr>
            <p:ph type="ctrTitle"/>
          </p:nvPr>
        </p:nvSpPr>
        <p:spPr>
          <a:xfrm>
            <a:off x="457200" y="457200"/>
            <a:ext cx="6606540" cy="276999"/>
          </a:xfrm>
        </p:spPr>
        <p:txBody>
          <a:bodyPr/>
          <a:lstStyle/>
          <a:p>
            <a:r>
              <a:rPr lang="en-US" dirty="0"/>
              <a:t>REFERENCE</a:t>
            </a:r>
            <a:endParaRPr lang="en-IN" dirty="0"/>
          </a:p>
        </p:txBody>
      </p:sp>
      <p:sp>
        <p:nvSpPr>
          <p:cNvPr id="3" name="Subtitle 2">
            <a:extLst>
              <a:ext uri="{FF2B5EF4-FFF2-40B4-BE49-F238E27FC236}">
                <a16:creationId xmlns:a16="http://schemas.microsoft.com/office/drawing/2014/main" id="{30085F4E-502D-D91E-C79E-22FB21C3E232}"/>
              </a:ext>
            </a:extLst>
          </p:cNvPr>
          <p:cNvSpPr>
            <a:spLocks noGrp="1"/>
          </p:cNvSpPr>
          <p:nvPr>
            <p:ph type="subTitle" idx="4"/>
          </p:nvPr>
        </p:nvSpPr>
        <p:spPr>
          <a:xfrm>
            <a:off x="1165860" y="5147608"/>
            <a:ext cx="5440680" cy="1938992"/>
          </a:xfrm>
        </p:spPr>
        <p:txBody>
          <a:bodyPr/>
          <a:lstStyle/>
          <a:p>
            <a:endParaRPr lang="en-IN" dirty="0">
              <a:hlinkClick r:id="rId2"/>
            </a:endParaRPr>
          </a:p>
          <a:p>
            <a:r>
              <a:rPr lang="en-IN" dirty="0">
                <a:hlinkClick r:id="rId2"/>
              </a:rPr>
              <a:t>https://fontawesome.com/</a:t>
            </a:r>
            <a:endParaRPr lang="en-IN" dirty="0"/>
          </a:p>
          <a:p>
            <a:endParaRPr lang="en-IN" dirty="0"/>
          </a:p>
          <a:p>
            <a:r>
              <a:rPr lang="en-IN" dirty="0">
                <a:hlinkClick r:id="rId3"/>
              </a:rPr>
              <a:t>https://www.canva.com/</a:t>
            </a:r>
            <a:endParaRPr lang="en-IN" dirty="0"/>
          </a:p>
          <a:p>
            <a:endParaRPr lang="en-IN" dirty="0"/>
          </a:p>
          <a:p>
            <a:r>
              <a:rPr lang="en-IN" dirty="0">
                <a:hlinkClick r:id="rId4"/>
              </a:rPr>
              <a:t>https://in.pinterest.com/</a:t>
            </a:r>
            <a:endParaRPr lang="en-IN" dirty="0"/>
          </a:p>
          <a:p>
            <a:endParaRPr lang="en-IN" dirty="0"/>
          </a:p>
        </p:txBody>
      </p:sp>
      <p:sp>
        <p:nvSpPr>
          <p:cNvPr id="4" name="Rectangle 3">
            <a:extLst>
              <a:ext uri="{FF2B5EF4-FFF2-40B4-BE49-F238E27FC236}">
                <a16:creationId xmlns:a16="http://schemas.microsoft.com/office/drawing/2014/main" id="{D29FCCF0-8CEA-FBD5-BCBB-6C0DA12D6172}"/>
              </a:ext>
            </a:extLst>
          </p:cNvPr>
          <p:cNvSpPr/>
          <p:nvPr/>
        </p:nvSpPr>
        <p:spPr>
          <a:xfrm>
            <a:off x="395536" y="1752600"/>
            <a:ext cx="8136904" cy="1384995"/>
          </a:xfrm>
          <a:prstGeom prst="rect">
            <a:avLst/>
          </a:prstGeom>
        </p:spPr>
        <p:txBody>
          <a:bodyPr wrap="square">
            <a:spAutoFit/>
          </a:bodyPr>
          <a:lstStyle/>
          <a:p>
            <a:pPr>
              <a:buFont typeface="Arial" pitchFamily="34" charset="0"/>
              <a:buChar char="•"/>
            </a:pPr>
            <a:endParaRPr lang="en-US" sz="1200" dirty="0">
              <a:latin typeface="Times New Roman" pitchFamily="18" charset="0"/>
              <a:cs typeface="Times New Roman" pitchFamily="18" charset="0"/>
            </a:endParaRPr>
          </a:p>
          <a:p>
            <a:pPr>
              <a:buFont typeface="Arial" pitchFamily="34" charset="0"/>
              <a:buChar char="•"/>
            </a:pPr>
            <a:r>
              <a:rPr lang="en-US" sz="1200" u="sng" dirty="0">
                <a:latin typeface="Times New Roman" pitchFamily="18" charset="0"/>
                <a:cs typeface="Times New Roman" pitchFamily="18" charset="0"/>
              </a:rPr>
              <a:t>FONT AWESOME</a:t>
            </a:r>
            <a:r>
              <a:rPr lang="en-US" sz="1200" dirty="0">
                <a:latin typeface="Times New Roman" pitchFamily="18" charset="0"/>
                <a:cs typeface="Times New Roman" pitchFamily="18" charset="0"/>
              </a:rPr>
              <a:t>-for using icons like search icon, cart icon etc.</a:t>
            </a:r>
          </a:p>
          <a:p>
            <a:pPr>
              <a:buFont typeface="Arial" pitchFamily="34" charset="0"/>
              <a:buChar char="•"/>
            </a:pPr>
            <a:endParaRPr lang="en-US" sz="1200" dirty="0">
              <a:latin typeface="Times New Roman" pitchFamily="18" charset="0"/>
              <a:cs typeface="Times New Roman" pitchFamily="18" charset="0"/>
            </a:endParaRPr>
          </a:p>
          <a:p>
            <a:pPr>
              <a:buFont typeface="Arial" pitchFamily="34" charset="0"/>
              <a:buChar char="•"/>
            </a:pPr>
            <a:r>
              <a:rPr lang="en-US" sz="1200" u="sng" dirty="0">
                <a:latin typeface="Times New Roman" pitchFamily="18" charset="0"/>
                <a:cs typeface="Times New Roman" pitchFamily="18" charset="0"/>
              </a:rPr>
              <a:t>CANVA</a:t>
            </a:r>
            <a:r>
              <a:rPr lang="en-US" sz="1200" dirty="0">
                <a:latin typeface="Times New Roman" pitchFamily="18" charset="0"/>
                <a:cs typeface="Times New Roman" pitchFamily="18" charset="0"/>
              </a:rPr>
              <a:t>- used to create logo or some images.</a:t>
            </a:r>
          </a:p>
          <a:p>
            <a:pPr>
              <a:buFont typeface="Arial" pitchFamily="34" charset="0"/>
              <a:buChar char="•"/>
            </a:pPr>
            <a:endParaRPr lang="en-US" sz="1200" dirty="0">
              <a:latin typeface="Times New Roman" pitchFamily="18" charset="0"/>
              <a:cs typeface="Times New Roman" pitchFamily="18" charset="0"/>
            </a:endParaRPr>
          </a:p>
          <a:p>
            <a:pPr>
              <a:buFont typeface="Arial" pitchFamily="34" charset="0"/>
              <a:buChar char="•"/>
            </a:pPr>
            <a:r>
              <a:rPr lang="en-US" sz="1200" u="sng" dirty="0">
                <a:latin typeface="Times New Roman" pitchFamily="18" charset="0"/>
                <a:cs typeface="Times New Roman" pitchFamily="18" charset="0"/>
              </a:rPr>
              <a:t>PINTREST</a:t>
            </a:r>
            <a:r>
              <a:rPr lang="en-US" sz="1200" dirty="0">
                <a:latin typeface="Times New Roman" pitchFamily="18" charset="0"/>
                <a:cs typeface="Times New Roman" pitchFamily="18" charset="0"/>
              </a:rPr>
              <a:t> – used to make site beautiful by using images of </a:t>
            </a:r>
            <a:r>
              <a:rPr lang="en-US" sz="1200" dirty="0" err="1">
                <a:latin typeface="Times New Roman" pitchFamily="18" charset="0"/>
                <a:cs typeface="Times New Roman" pitchFamily="18" charset="0"/>
              </a:rPr>
              <a:t>pintrest</a:t>
            </a:r>
            <a:r>
              <a:rPr lang="en-US" sz="1200" dirty="0">
                <a:latin typeface="Times New Roman" pitchFamily="18" charset="0"/>
                <a:cs typeface="Times New Roman" pitchFamily="18" charset="0"/>
              </a:rPr>
              <a:t>.</a:t>
            </a:r>
          </a:p>
          <a:p>
            <a:pPr>
              <a:buFont typeface="Arial" pitchFamily="34" charset="0"/>
              <a:buChar char="•"/>
            </a:pPr>
            <a:endParaRPr lang="en-US" sz="1200" dirty="0">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C74D89CE-F554-614B-6E6F-CF0A869EAB9A}"/>
              </a:ext>
            </a:extLst>
          </p:cNvPr>
          <p:cNvSpPr txBox="1"/>
          <p:nvPr/>
        </p:nvSpPr>
        <p:spPr>
          <a:xfrm>
            <a:off x="457200" y="4495800"/>
            <a:ext cx="4267200" cy="369332"/>
          </a:xfrm>
          <a:prstGeom prst="rect">
            <a:avLst/>
          </a:prstGeom>
          <a:noFill/>
        </p:spPr>
        <p:txBody>
          <a:bodyPr wrap="square" rtlCol="0">
            <a:spAutoFit/>
          </a:bodyPr>
          <a:lstStyle/>
          <a:p>
            <a:r>
              <a:rPr lang="en-US" dirty="0"/>
              <a:t>REFERENCE LINKS</a:t>
            </a:r>
            <a:endParaRPr lang="en-IN" dirty="0"/>
          </a:p>
        </p:txBody>
      </p:sp>
    </p:spTree>
    <p:extLst>
      <p:ext uri="{BB962C8B-B14F-4D97-AF65-F5344CB8AC3E}">
        <p14:creationId xmlns:p14="http://schemas.microsoft.com/office/powerpoint/2010/main" val="187239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305"/>
              </a:lnSpc>
            </a:pPr>
            <a:r>
              <a:rPr spc="-5" dirty="0"/>
              <a:t>Front</a:t>
            </a:r>
            <a:r>
              <a:rPr spc="-25" dirty="0"/>
              <a:t> </a:t>
            </a:r>
            <a:r>
              <a:rPr spc="-5" dirty="0"/>
              <a:t>End</a:t>
            </a:r>
            <a:r>
              <a:rPr spc="-25" dirty="0"/>
              <a:t> </a:t>
            </a:r>
            <a:r>
              <a:rPr spc="-5" dirty="0"/>
              <a:t>Engineering-I</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305"/>
              </a:lnSpc>
            </a:pPr>
            <a:r>
              <a:rPr dirty="0"/>
              <a:t>23</a:t>
            </a:r>
            <a:r>
              <a:rPr spc="-30" dirty="0"/>
              <a:t>C</a:t>
            </a:r>
            <a:r>
              <a:rPr spc="5" dirty="0"/>
              <a:t>S</a:t>
            </a:r>
            <a:r>
              <a:rPr dirty="0"/>
              <a:t>002</a:t>
            </a:r>
          </a:p>
        </p:txBody>
      </p:sp>
      <p:sp>
        <p:nvSpPr>
          <p:cNvPr id="2" name="object 2"/>
          <p:cNvSpPr txBox="1"/>
          <p:nvPr/>
        </p:nvSpPr>
        <p:spPr>
          <a:xfrm>
            <a:off x="3042666" y="435610"/>
            <a:ext cx="3832860" cy="655320"/>
          </a:xfrm>
          <a:prstGeom prst="rect">
            <a:avLst/>
          </a:prstGeom>
        </p:spPr>
        <p:txBody>
          <a:bodyPr vert="horz" wrap="square" lIns="0" tIns="12700" rIns="0" bIns="0" rtlCol="0">
            <a:spAutoFit/>
          </a:bodyPr>
          <a:lstStyle/>
          <a:p>
            <a:pPr marL="2326640">
              <a:lnSpc>
                <a:spcPct val="100000"/>
              </a:lnSpc>
              <a:spcBef>
                <a:spcPts val="100"/>
              </a:spcBef>
            </a:pPr>
            <a:r>
              <a:rPr sz="1100" b="1" spc="-5" dirty="0">
                <a:latin typeface="Times New Roman"/>
                <a:cs typeface="Times New Roman"/>
              </a:rPr>
              <a:t>Group:</a:t>
            </a:r>
            <a:r>
              <a:rPr sz="1100" b="1" spc="-15" dirty="0">
                <a:latin typeface="Times New Roman"/>
                <a:cs typeface="Times New Roman"/>
              </a:rPr>
              <a:t> </a:t>
            </a:r>
            <a:r>
              <a:rPr sz="1100" b="1" dirty="0">
                <a:latin typeface="Times New Roman"/>
                <a:cs typeface="Times New Roman"/>
              </a:rPr>
              <a:t>G2</a:t>
            </a:r>
            <a:r>
              <a:rPr lang="en-IN" sz="1100" b="1" dirty="0">
                <a:latin typeface="Times New Roman"/>
                <a:cs typeface="Times New Roman"/>
              </a:rPr>
              <a:t>2</a:t>
            </a:r>
            <a:endParaRPr sz="1100" dirty="0">
              <a:latin typeface="Times New Roman"/>
              <a:cs typeface="Times New Roman"/>
            </a:endParaRPr>
          </a:p>
          <a:p>
            <a:pPr>
              <a:lnSpc>
                <a:spcPct val="100000"/>
              </a:lnSpc>
            </a:pPr>
            <a:endParaRPr sz="1200" dirty="0">
              <a:latin typeface="Times New Roman"/>
              <a:cs typeface="Times New Roman"/>
            </a:endParaRPr>
          </a:p>
          <a:p>
            <a:pPr marL="12700">
              <a:lnSpc>
                <a:spcPct val="100000"/>
              </a:lnSpc>
              <a:spcBef>
                <a:spcPts val="875"/>
              </a:spcBef>
            </a:pPr>
            <a:r>
              <a:rPr sz="1150" b="1" spc="30" dirty="0">
                <a:latin typeface="Times New Roman"/>
                <a:cs typeface="Times New Roman"/>
              </a:rPr>
              <a:t>TABLE</a:t>
            </a:r>
            <a:r>
              <a:rPr sz="1150" b="1" dirty="0">
                <a:latin typeface="Times New Roman"/>
                <a:cs typeface="Times New Roman"/>
              </a:rPr>
              <a:t> </a:t>
            </a:r>
            <a:r>
              <a:rPr sz="1150" b="1" spc="35" dirty="0">
                <a:latin typeface="Times New Roman"/>
                <a:cs typeface="Times New Roman"/>
              </a:rPr>
              <a:t>OF</a:t>
            </a:r>
            <a:r>
              <a:rPr sz="1150" b="1" spc="-25" dirty="0">
                <a:latin typeface="Times New Roman"/>
                <a:cs typeface="Times New Roman"/>
              </a:rPr>
              <a:t> </a:t>
            </a:r>
            <a:r>
              <a:rPr sz="1150" b="1" spc="35" dirty="0">
                <a:latin typeface="Times New Roman"/>
                <a:cs typeface="Times New Roman"/>
              </a:rPr>
              <a:t>CONTENTS</a:t>
            </a:r>
            <a:endParaRPr sz="1150" dirty="0">
              <a:latin typeface="Times New Roman"/>
              <a:cs typeface="Times New Roman"/>
            </a:endParaRPr>
          </a:p>
        </p:txBody>
      </p:sp>
      <p:graphicFrame>
        <p:nvGraphicFramePr>
          <p:cNvPr id="8" name="Table 7">
            <a:extLst>
              <a:ext uri="{FF2B5EF4-FFF2-40B4-BE49-F238E27FC236}">
                <a16:creationId xmlns:a16="http://schemas.microsoft.com/office/drawing/2014/main" id="{2B06B35F-2164-28F8-367C-8FBAB77F124C}"/>
              </a:ext>
            </a:extLst>
          </p:cNvPr>
          <p:cNvGraphicFramePr>
            <a:graphicFrameLocks noGrp="1"/>
          </p:cNvGraphicFramePr>
          <p:nvPr>
            <p:extLst>
              <p:ext uri="{D42A27DB-BD31-4B8C-83A1-F6EECF244321}">
                <p14:modId xmlns:p14="http://schemas.microsoft.com/office/powerpoint/2010/main" val="1049890930"/>
              </p:ext>
            </p:extLst>
          </p:nvPr>
        </p:nvGraphicFramePr>
        <p:xfrm>
          <a:off x="985826" y="1333499"/>
          <a:ext cx="5800747" cy="7391402"/>
        </p:xfrm>
        <a:graphic>
          <a:graphicData uri="http://schemas.openxmlformats.org/drawingml/2006/table">
            <a:tbl>
              <a:tblPr firstRow="1" firstCol="1" bandRow="1">
                <a:tableStyleId>{5C22544A-7EE6-4342-B048-85BDC9FD1C3A}</a:tableStyleId>
              </a:tblPr>
              <a:tblGrid>
                <a:gridCol w="1038423">
                  <a:extLst>
                    <a:ext uri="{9D8B030D-6E8A-4147-A177-3AD203B41FA5}">
                      <a16:colId xmlns:a16="http://schemas.microsoft.com/office/drawing/2014/main" val="3484319192"/>
                    </a:ext>
                  </a:extLst>
                </a:gridCol>
                <a:gridCol w="3686402">
                  <a:extLst>
                    <a:ext uri="{9D8B030D-6E8A-4147-A177-3AD203B41FA5}">
                      <a16:colId xmlns:a16="http://schemas.microsoft.com/office/drawing/2014/main" val="1130030554"/>
                    </a:ext>
                  </a:extLst>
                </a:gridCol>
                <a:gridCol w="1075922">
                  <a:extLst>
                    <a:ext uri="{9D8B030D-6E8A-4147-A177-3AD203B41FA5}">
                      <a16:colId xmlns:a16="http://schemas.microsoft.com/office/drawing/2014/main" val="1157029835"/>
                    </a:ext>
                  </a:extLst>
                </a:gridCol>
              </a:tblGrid>
              <a:tr h="263978">
                <a:tc>
                  <a:txBody>
                    <a:bodyPr/>
                    <a:lstStyle/>
                    <a:p>
                      <a:pPr algn="ctr">
                        <a:lnSpc>
                          <a:spcPct val="107000"/>
                        </a:lnSpc>
                        <a:spcAft>
                          <a:spcPts val="800"/>
                        </a:spcAft>
                        <a:tabLst>
                          <a:tab pos="4556125" algn="l"/>
                        </a:tabLst>
                      </a:pPr>
                      <a:r>
                        <a:rPr lang="en-US" sz="1100">
                          <a:effectLst/>
                        </a:rPr>
                        <a:t>Sr. No.</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tc>
                  <a:txBody>
                    <a:bodyPr/>
                    <a:lstStyle/>
                    <a:p>
                      <a:pPr algn="ctr">
                        <a:lnSpc>
                          <a:spcPct val="107000"/>
                        </a:lnSpc>
                        <a:spcAft>
                          <a:spcPts val="800"/>
                        </a:spcAft>
                        <a:tabLst>
                          <a:tab pos="4556125" algn="l"/>
                        </a:tabLst>
                      </a:pPr>
                      <a:r>
                        <a:rPr lang="en-US" sz="1100">
                          <a:effectLst/>
                        </a:rPr>
                        <a:t>Section</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tc>
                <a:tc>
                  <a:txBody>
                    <a:bodyPr/>
                    <a:lstStyle/>
                    <a:p>
                      <a:pPr algn="ctr">
                        <a:lnSpc>
                          <a:spcPct val="107000"/>
                        </a:lnSpc>
                        <a:spcAft>
                          <a:spcPts val="800"/>
                        </a:spcAft>
                        <a:tabLst>
                          <a:tab pos="4556125" algn="l"/>
                        </a:tabLst>
                      </a:pPr>
                      <a:r>
                        <a:rPr lang="en-US" sz="1100">
                          <a:effectLst/>
                        </a:rPr>
                        <a:t>Page No.</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tc>
                <a:extLst>
                  <a:ext uri="{0D108BD9-81ED-4DB2-BD59-A6C34878D82A}">
                    <a16:rowId xmlns:a16="http://schemas.microsoft.com/office/drawing/2014/main" val="129911861"/>
                  </a:ext>
                </a:extLst>
              </a:tr>
              <a:tr h="890928">
                <a:tc>
                  <a:txBody>
                    <a:bodyPr/>
                    <a:lstStyle/>
                    <a:p>
                      <a:pPr algn="ctr">
                        <a:lnSpc>
                          <a:spcPct val="107000"/>
                        </a:lnSpc>
                        <a:spcAft>
                          <a:spcPts val="800"/>
                        </a:spcAft>
                        <a:tabLst>
                          <a:tab pos="4556125" algn="l"/>
                        </a:tabLst>
                      </a:pPr>
                      <a:r>
                        <a:rPr lang="en-US" sz="1100">
                          <a:effectLst/>
                        </a:rPr>
                        <a:t>1.</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tc>
                  <a:txBody>
                    <a:bodyPr/>
                    <a:lstStyle/>
                    <a:p>
                      <a:pPr algn="ctr">
                        <a:lnSpc>
                          <a:spcPct val="107000"/>
                        </a:lnSpc>
                        <a:spcAft>
                          <a:spcPts val="800"/>
                        </a:spcAft>
                        <a:tabLst>
                          <a:tab pos="4556125" algn="l"/>
                        </a:tabLst>
                      </a:pPr>
                      <a:r>
                        <a:rPr lang="en-US" sz="1100">
                          <a:effectLst/>
                        </a:rPr>
                        <a:t>Introduction</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tc>
                  <a:txBody>
                    <a:bodyPr/>
                    <a:lstStyle/>
                    <a:p>
                      <a:pPr algn="ctr">
                        <a:lnSpc>
                          <a:spcPct val="107000"/>
                        </a:lnSpc>
                        <a:spcAft>
                          <a:spcPts val="800"/>
                        </a:spcAft>
                        <a:tabLst>
                          <a:tab pos="4556125" algn="l"/>
                        </a:tabLst>
                      </a:pPr>
                      <a:r>
                        <a:rPr lang="en-US" sz="1100" dirty="0">
                          <a:effectLst/>
                        </a:rPr>
                        <a:t>1</a:t>
                      </a:r>
                      <a:endParaRPr lang="en-IN"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extLst>
                  <a:ext uri="{0D108BD9-81ED-4DB2-BD59-A6C34878D82A}">
                    <a16:rowId xmlns:a16="http://schemas.microsoft.com/office/drawing/2014/main" val="3955336479"/>
                  </a:ext>
                </a:extLst>
              </a:tr>
              <a:tr h="890928">
                <a:tc>
                  <a:txBody>
                    <a:bodyPr/>
                    <a:lstStyle/>
                    <a:p>
                      <a:pPr algn="ctr">
                        <a:lnSpc>
                          <a:spcPct val="107000"/>
                        </a:lnSpc>
                        <a:spcAft>
                          <a:spcPts val="800"/>
                        </a:spcAft>
                        <a:tabLst>
                          <a:tab pos="4556125" algn="l"/>
                        </a:tabLst>
                      </a:pPr>
                      <a:r>
                        <a:rPr lang="en-US" sz="1100">
                          <a:effectLst/>
                        </a:rPr>
                        <a:t>2.</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tc>
                  <a:txBody>
                    <a:bodyPr/>
                    <a:lstStyle/>
                    <a:p>
                      <a:pPr algn="ctr">
                        <a:lnSpc>
                          <a:spcPct val="107000"/>
                        </a:lnSpc>
                        <a:spcAft>
                          <a:spcPts val="800"/>
                        </a:spcAft>
                        <a:tabLst>
                          <a:tab pos="4556125" algn="l"/>
                        </a:tabLst>
                      </a:pPr>
                      <a:r>
                        <a:rPr lang="en-US" sz="1100">
                          <a:effectLst/>
                        </a:rPr>
                        <a:t>Problem Statement</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tc>
                  <a:txBody>
                    <a:bodyPr/>
                    <a:lstStyle/>
                    <a:p>
                      <a:pPr algn="ctr">
                        <a:lnSpc>
                          <a:spcPct val="107000"/>
                        </a:lnSpc>
                        <a:spcAft>
                          <a:spcPts val="800"/>
                        </a:spcAft>
                        <a:tabLst>
                          <a:tab pos="4556125" algn="l"/>
                        </a:tabLst>
                      </a:pPr>
                      <a:r>
                        <a:rPr lang="en-US" sz="1100">
                          <a:effectLst/>
                        </a:rPr>
                        <a:t>2</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extLst>
                  <a:ext uri="{0D108BD9-81ED-4DB2-BD59-A6C34878D82A}">
                    <a16:rowId xmlns:a16="http://schemas.microsoft.com/office/drawing/2014/main" val="7543693"/>
                  </a:ext>
                </a:extLst>
              </a:tr>
              <a:tr h="890928">
                <a:tc>
                  <a:txBody>
                    <a:bodyPr/>
                    <a:lstStyle/>
                    <a:p>
                      <a:pPr algn="ctr">
                        <a:lnSpc>
                          <a:spcPct val="107000"/>
                        </a:lnSpc>
                        <a:spcAft>
                          <a:spcPts val="800"/>
                        </a:spcAft>
                        <a:tabLst>
                          <a:tab pos="4556125" algn="l"/>
                        </a:tabLst>
                      </a:pPr>
                      <a:r>
                        <a:rPr lang="en-US" sz="1100">
                          <a:effectLst/>
                        </a:rPr>
                        <a:t>3.</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tc>
                  <a:txBody>
                    <a:bodyPr/>
                    <a:lstStyle/>
                    <a:p>
                      <a:pPr algn="ctr">
                        <a:lnSpc>
                          <a:spcPct val="107000"/>
                        </a:lnSpc>
                        <a:spcAft>
                          <a:spcPts val="800"/>
                        </a:spcAft>
                        <a:tabLst>
                          <a:tab pos="4556125" algn="l"/>
                        </a:tabLst>
                      </a:pPr>
                      <a:r>
                        <a:rPr lang="en-US" sz="1100" dirty="0">
                          <a:effectLst/>
                        </a:rPr>
                        <a:t>Technical Details</a:t>
                      </a:r>
                      <a:endParaRPr lang="en-IN"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tc>
                  <a:txBody>
                    <a:bodyPr/>
                    <a:lstStyle/>
                    <a:p>
                      <a:pPr algn="ctr">
                        <a:lnSpc>
                          <a:spcPct val="107000"/>
                        </a:lnSpc>
                        <a:spcAft>
                          <a:spcPts val="800"/>
                        </a:spcAft>
                        <a:tabLst>
                          <a:tab pos="4556125" algn="l"/>
                        </a:tabLst>
                      </a:pPr>
                      <a:r>
                        <a:rPr lang="en-US" sz="1100">
                          <a:effectLst/>
                        </a:rPr>
                        <a:t>3</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extLst>
                  <a:ext uri="{0D108BD9-81ED-4DB2-BD59-A6C34878D82A}">
                    <a16:rowId xmlns:a16="http://schemas.microsoft.com/office/drawing/2014/main" val="2023489803"/>
                  </a:ext>
                </a:extLst>
              </a:tr>
              <a:tr h="890928">
                <a:tc>
                  <a:txBody>
                    <a:bodyPr/>
                    <a:lstStyle/>
                    <a:p>
                      <a:pPr algn="ctr">
                        <a:lnSpc>
                          <a:spcPct val="107000"/>
                        </a:lnSpc>
                        <a:spcAft>
                          <a:spcPts val="800"/>
                        </a:spcAft>
                        <a:tabLst>
                          <a:tab pos="4556125" algn="l"/>
                        </a:tabLst>
                      </a:pPr>
                      <a:r>
                        <a:rPr lang="en-US" sz="1100">
                          <a:effectLst/>
                        </a:rPr>
                        <a:t>4.</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tc>
                  <a:txBody>
                    <a:bodyPr/>
                    <a:lstStyle/>
                    <a:p>
                      <a:pPr algn="ctr">
                        <a:lnSpc>
                          <a:spcPct val="107000"/>
                        </a:lnSpc>
                        <a:spcAft>
                          <a:spcPts val="800"/>
                        </a:spcAft>
                        <a:tabLst>
                          <a:tab pos="4556125" algn="l"/>
                        </a:tabLst>
                      </a:pPr>
                      <a:r>
                        <a:rPr lang="en-US" sz="1100">
                          <a:effectLst/>
                        </a:rPr>
                        <a:t>Key Features</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tc>
                  <a:txBody>
                    <a:bodyPr/>
                    <a:lstStyle/>
                    <a:p>
                      <a:pPr algn="ctr">
                        <a:lnSpc>
                          <a:spcPct val="107000"/>
                        </a:lnSpc>
                        <a:spcAft>
                          <a:spcPts val="800"/>
                        </a:spcAft>
                        <a:tabLst>
                          <a:tab pos="4556125" algn="l"/>
                        </a:tabLst>
                      </a:pPr>
                      <a:r>
                        <a:rPr lang="en-US" sz="1100">
                          <a:effectLst/>
                        </a:rPr>
                        <a:t>4</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extLst>
                  <a:ext uri="{0D108BD9-81ED-4DB2-BD59-A6C34878D82A}">
                    <a16:rowId xmlns:a16="http://schemas.microsoft.com/office/drawing/2014/main" val="1171945461"/>
                  </a:ext>
                </a:extLst>
              </a:tr>
              <a:tr h="890928">
                <a:tc>
                  <a:txBody>
                    <a:bodyPr/>
                    <a:lstStyle/>
                    <a:p>
                      <a:pPr algn="ctr">
                        <a:lnSpc>
                          <a:spcPct val="107000"/>
                        </a:lnSpc>
                        <a:spcAft>
                          <a:spcPts val="800"/>
                        </a:spcAft>
                        <a:tabLst>
                          <a:tab pos="4556125" algn="l"/>
                        </a:tabLst>
                      </a:pPr>
                      <a:r>
                        <a:rPr lang="en-US" sz="1100">
                          <a:effectLst/>
                        </a:rPr>
                        <a:t>5.</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tc>
                  <a:txBody>
                    <a:bodyPr/>
                    <a:lstStyle/>
                    <a:p>
                      <a:pPr algn="ctr">
                        <a:lnSpc>
                          <a:spcPct val="107000"/>
                        </a:lnSpc>
                        <a:spcAft>
                          <a:spcPts val="800"/>
                        </a:spcAft>
                        <a:tabLst>
                          <a:tab pos="4556125" algn="l"/>
                        </a:tabLst>
                      </a:pPr>
                      <a:r>
                        <a:rPr lang="en-US" sz="1100">
                          <a:effectLst/>
                        </a:rPr>
                        <a:t>Project Advantages</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tc>
                  <a:txBody>
                    <a:bodyPr/>
                    <a:lstStyle/>
                    <a:p>
                      <a:pPr algn="ctr">
                        <a:lnSpc>
                          <a:spcPct val="107000"/>
                        </a:lnSpc>
                        <a:spcAft>
                          <a:spcPts val="800"/>
                        </a:spcAft>
                        <a:tabLst>
                          <a:tab pos="4556125" algn="l"/>
                        </a:tabLst>
                      </a:pPr>
                      <a:r>
                        <a:rPr lang="en-US" sz="1100">
                          <a:effectLst/>
                        </a:rPr>
                        <a:t>5</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extLst>
                  <a:ext uri="{0D108BD9-81ED-4DB2-BD59-A6C34878D82A}">
                    <a16:rowId xmlns:a16="http://schemas.microsoft.com/office/drawing/2014/main" val="2126699612"/>
                  </a:ext>
                </a:extLst>
              </a:tr>
              <a:tr h="890928">
                <a:tc>
                  <a:txBody>
                    <a:bodyPr/>
                    <a:lstStyle/>
                    <a:p>
                      <a:pPr algn="ctr">
                        <a:lnSpc>
                          <a:spcPct val="107000"/>
                        </a:lnSpc>
                        <a:spcAft>
                          <a:spcPts val="800"/>
                        </a:spcAft>
                        <a:tabLst>
                          <a:tab pos="4556125" algn="l"/>
                        </a:tabLst>
                      </a:pPr>
                      <a:r>
                        <a:rPr lang="en-US" sz="1100">
                          <a:effectLst/>
                        </a:rPr>
                        <a:t>6.</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tc>
                  <a:txBody>
                    <a:bodyPr/>
                    <a:lstStyle/>
                    <a:p>
                      <a:pPr algn="ctr">
                        <a:lnSpc>
                          <a:spcPct val="107000"/>
                        </a:lnSpc>
                        <a:spcAft>
                          <a:spcPts val="800"/>
                        </a:spcAft>
                        <a:tabLst>
                          <a:tab pos="4556125" algn="l"/>
                        </a:tabLst>
                      </a:pPr>
                      <a:r>
                        <a:rPr lang="en-US" sz="1100">
                          <a:effectLst/>
                        </a:rPr>
                        <a:t>Results</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tc>
                  <a:txBody>
                    <a:bodyPr/>
                    <a:lstStyle/>
                    <a:p>
                      <a:pPr algn="ctr">
                        <a:lnSpc>
                          <a:spcPct val="107000"/>
                        </a:lnSpc>
                        <a:spcAft>
                          <a:spcPts val="800"/>
                        </a:spcAft>
                        <a:tabLst>
                          <a:tab pos="4556125" algn="l"/>
                        </a:tabLst>
                      </a:pPr>
                      <a:r>
                        <a:rPr lang="en-US" sz="1100">
                          <a:effectLst/>
                        </a:rPr>
                        <a:t>6</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extLst>
                  <a:ext uri="{0D108BD9-81ED-4DB2-BD59-A6C34878D82A}">
                    <a16:rowId xmlns:a16="http://schemas.microsoft.com/office/drawing/2014/main" val="2597697514"/>
                  </a:ext>
                </a:extLst>
              </a:tr>
              <a:tr h="890928">
                <a:tc>
                  <a:txBody>
                    <a:bodyPr/>
                    <a:lstStyle/>
                    <a:p>
                      <a:pPr algn="ctr">
                        <a:lnSpc>
                          <a:spcPct val="107000"/>
                        </a:lnSpc>
                        <a:spcAft>
                          <a:spcPts val="800"/>
                        </a:spcAft>
                        <a:tabLst>
                          <a:tab pos="4556125" algn="l"/>
                        </a:tabLst>
                      </a:pPr>
                      <a:r>
                        <a:rPr lang="en-US" sz="1100">
                          <a:effectLst/>
                        </a:rPr>
                        <a:t>7.</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tc>
                  <a:txBody>
                    <a:bodyPr/>
                    <a:lstStyle/>
                    <a:p>
                      <a:pPr algn="ctr">
                        <a:lnSpc>
                          <a:spcPct val="107000"/>
                        </a:lnSpc>
                        <a:spcAft>
                          <a:spcPts val="800"/>
                        </a:spcAft>
                        <a:tabLst>
                          <a:tab pos="4556125" algn="l"/>
                        </a:tabLst>
                      </a:pPr>
                      <a:r>
                        <a:rPr lang="en-US" sz="1100">
                          <a:effectLst/>
                        </a:rPr>
                        <a:t>Conclusion</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tc>
                  <a:txBody>
                    <a:bodyPr/>
                    <a:lstStyle/>
                    <a:p>
                      <a:pPr algn="ctr">
                        <a:lnSpc>
                          <a:spcPct val="107000"/>
                        </a:lnSpc>
                        <a:spcAft>
                          <a:spcPts val="800"/>
                        </a:spcAft>
                        <a:tabLst>
                          <a:tab pos="4556125" algn="l"/>
                        </a:tabLst>
                      </a:pPr>
                      <a:r>
                        <a:rPr lang="en-US" sz="1100">
                          <a:effectLst/>
                        </a:rPr>
                        <a:t>9</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extLst>
                  <a:ext uri="{0D108BD9-81ED-4DB2-BD59-A6C34878D82A}">
                    <a16:rowId xmlns:a16="http://schemas.microsoft.com/office/drawing/2014/main" val="3062767501"/>
                  </a:ext>
                </a:extLst>
              </a:tr>
              <a:tr h="890928">
                <a:tc>
                  <a:txBody>
                    <a:bodyPr/>
                    <a:lstStyle/>
                    <a:p>
                      <a:pPr algn="ctr">
                        <a:lnSpc>
                          <a:spcPct val="107000"/>
                        </a:lnSpc>
                        <a:spcAft>
                          <a:spcPts val="800"/>
                        </a:spcAft>
                        <a:tabLst>
                          <a:tab pos="4556125" algn="l"/>
                        </a:tabLst>
                      </a:pPr>
                      <a:r>
                        <a:rPr lang="en-US" sz="1100">
                          <a:effectLst/>
                        </a:rPr>
                        <a:t> </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tc>
                  <a:txBody>
                    <a:bodyPr/>
                    <a:lstStyle/>
                    <a:p>
                      <a:pPr algn="ctr">
                        <a:lnSpc>
                          <a:spcPct val="107000"/>
                        </a:lnSpc>
                        <a:spcAft>
                          <a:spcPts val="800"/>
                        </a:spcAft>
                        <a:tabLst>
                          <a:tab pos="4556125" algn="l"/>
                        </a:tabLst>
                      </a:pPr>
                      <a:r>
                        <a:rPr lang="en-US" sz="1100">
                          <a:effectLst/>
                        </a:rPr>
                        <a:t> </a:t>
                      </a:r>
                      <a:endParaRPr lang="en-IN"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tc>
                  <a:txBody>
                    <a:bodyPr/>
                    <a:lstStyle/>
                    <a:p>
                      <a:pPr algn="ctr">
                        <a:lnSpc>
                          <a:spcPct val="107000"/>
                        </a:lnSpc>
                        <a:spcAft>
                          <a:spcPts val="800"/>
                        </a:spcAft>
                        <a:tabLst>
                          <a:tab pos="4556125" algn="l"/>
                        </a:tabLst>
                      </a:pPr>
                      <a:r>
                        <a:rPr lang="en-US" sz="1100" dirty="0">
                          <a:effectLst/>
                        </a:rPr>
                        <a:t> </a:t>
                      </a:r>
                      <a:endParaRPr lang="en-IN"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395" marR="60395" marT="0" marB="0" anchor="ctr"/>
                </a:tc>
                <a:extLst>
                  <a:ext uri="{0D108BD9-81ED-4DB2-BD59-A6C34878D82A}">
                    <a16:rowId xmlns:a16="http://schemas.microsoft.com/office/drawing/2014/main" val="2964793448"/>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305"/>
              </a:lnSpc>
            </a:pPr>
            <a:r>
              <a:rPr spc="-5" dirty="0"/>
              <a:t>Front</a:t>
            </a:r>
            <a:r>
              <a:rPr spc="-25" dirty="0"/>
              <a:t> </a:t>
            </a:r>
            <a:r>
              <a:rPr spc="-5" dirty="0"/>
              <a:t>End</a:t>
            </a:r>
            <a:r>
              <a:rPr spc="-25" dirty="0"/>
              <a:t> </a:t>
            </a:r>
            <a:r>
              <a:rPr spc="-5" dirty="0"/>
              <a:t>Engineering-I</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305"/>
              </a:lnSpc>
            </a:pPr>
            <a:r>
              <a:rPr dirty="0"/>
              <a:t>23</a:t>
            </a:r>
            <a:r>
              <a:rPr spc="-30" dirty="0"/>
              <a:t>C</a:t>
            </a:r>
            <a:r>
              <a:rPr spc="5" dirty="0"/>
              <a:t>S</a:t>
            </a:r>
            <a:r>
              <a:rPr dirty="0"/>
              <a:t>002</a:t>
            </a:r>
          </a:p>
        </p:txBody>
      </p:sp>
      <p:sp>
        <p:nvSpPr>
          <p:cNvPr id="2" name="object 2"/>
          <p:cNvSpPr txBox="1"/>
          <p:nvPr/>
        </p:nvSpPr>
        <p:spPr>
          <a:xfrm>
            <a:off x="2415209" y="841018"/>
            <a:ext cx="4460317" cy="759182"/>
          </a:xfrm>
          <a:prstGeom prst="rect">
            <a:avLst/>
          </a:prstGeom>
        </p:spPr>
        <p:txBody>
          <a:bodyPr vert="horz" wrap="square" lIns="0" tIns="12700" rIns="0" bIns="0" rtlCol="0">
            <a:spAutoFit/>
          </a:bodyPr>
          <a:lstStyle/>
          <a:p>
            <a:pPr marL="2326640">
              <a:lnSpc>
                <a:spcPct val="100000"/>
              </a:lnSpc>
              <a:spcBef>
                <a:spcPts val="100"/>
              </a:spcBef>
            </a:pPr>
            <a:r>
              <a:rPr lang="en-US" sz="1100" b="1" spc="-5" dirty="0">
                <a:latin typeface="Times New Roman"/>
                <a:cs typeface="Times New Roman"/>
              </a:rPr>
              <a:t>                              </a:t>
            </a:r>
            <a:r>
              <a:rPr sz="1100" b="1" spc="-5" dirty="0">
                <a:latin typeface="Times New Roman"/>
                <a:cs typeface="Times New Roman"/>
              </a:rPr>
              <a:t>Group:</a:t>
            </a:r>
            <a:r>
              <a:rPr sz="1100" b="1" spc="-15" dirty="0">
                <a:latin typeface="Times New Roman"/>
                <a:cs typeface="Times New Roman"/>
              </a:rPr>
              <a:t> </a:t>
            </a:r>
            <a:r>
              <a:rPr sz="1100" b="1" dirty="0">
                <a:latin typeface="Times New Roman"/>
                <a:cs typeface="Times New Roman"/>
              </a:rPr>
              <a:t>G2</a:t>
            </a:r>
            <a:r>
              <a:rPr lang="en-IN" sz="1100" b="1" dirty="0">
                <a:latin typeface="Times New Roman"/>
                <a:cs typeface="Times New Roman"/>
              </a:rPr>
              <a:t>2</a:t>
            </a:r>
            <a:endParaRPr sz="1100" dirty="0">
              <a:latin typeface="Times New Roman"/>
              <a:cs typeface="Times New Roman"/>
            </a:endParaRPr>
          </a:p>
          <a:p>
            <a:pPr>
              <a:lnSpc>
                <a:spcPct val="100000"/>
              </a:lnSpc>
            </a:pPr>
            <a:endParaRPr sz="1200" dirty="0">
              <a:latin typeface="Times New Roman"/>
              <a:cs typeface="Times New Roman"/>
            </a:endParaRPr>
          </a:p>
          <a:p>
            <a:pPr marL="12700">
              <a:lnSpc>
                <a:spcPct val="100000"/>
              </a:lnSpc>
              <a:spcBef>
                <a:spcPts val="875"/>
              </a:spcBef>
            </a:pPr>
            <a:r>
              <a:rPr lang="en-US" b="1" u="sng" spc="30" dirty="0">
                <a:latin typeface="Times New Roman"/>
                <a:cs typeface="Times New Roman"/>
              </a:rPr>
              <a:t>1.INTRODUCITON</a:t>
            </a:r>
            <a:endParaRPr u="sng" dirty="0">
              <a:latin typeface="Times New Roman"/>
              <a:cs typeface="Times New Roman"/>
            </a:endParaRPr>
          </a:p>
        </p:txBody>
      </p:sp>
      <p:sp>
        <p:nvSpPr>
          <p:cNvPr id="6" name="TextBox 5">
            <a:extLst>
              <a:ext uri="{FF2B5EF4-FFF2-40B4-BE49-F238E27FC236}">
                <a16:creationId xmlns:a16="http://schemas.microsoft.com/office/drawing/2014/main" id="{0D190190-8486-7B6C-4F5A-E7763E634C36}"/>
              </a:ext>
            </a:extLst>
          </p:cNvPr>
          <p:cNvSpPr txBox="1"/>
          <p:nvPr/>
        </p:nvSpPr>
        <p:spPr>
          <a:xfrm>
            <a:off x="381000" y="2271676"/>
            <a:ext cx="7086600" cy="3937103"/>
          </a:xfrm>
          <a:prstGeom prst="rect">
            <a:avLst/>
          </a:prstGeom>
          <a:noFill/>
        </p:spPr>
        <p:txBody>
          <a:bodyPr wrap="square">
            <a:spAutoFit/>
          </a:bodyPr>
          <a:lstStyle/>
          <a:p>
            <a:pPr>
              <a:lnSpc>
                <a:spcPct val="150000"/>
              </a:lnSpc>
            </a:pPr>
            <a:r>
              <a:rPr lang="en-US" sz="1200" dirty="0">
                <a:latin typeface="Times New Roman" panose="02020603050405020304" pitchFamily="18" charset="0"/>
                <a:cs typeface="Times New Roman" panose="02020603050405020304" pitchFamily="18" charset="0"/>
              </a:rPr>
              <a:t>This report will provide a comprehensive overview of Runway Ready, its technical underpinnings, and the innovative features that set it apart in the online marketplace landscape. We will explore how Runway Ready addresses common concerns related to trust, privacy, and the user experience, all while fostering an engaging environment for buyers and sellers alike.</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We will also examine the seamless integration of HTML, CSS, and JavaScript in this project, highlighting how each of these web technologies contributes to the platform's functionality, aesthetics, and interactivity. Furthermore, we will delve into the specific challenges Runway Ready seeks to solve, emphasizing the importance of providing a reliable and secure space for users to engage in transactions.</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As we journey through this report, we will gain insights into the evolution of Runway Ready, from its inception as a college project to its emergence as a potential game-changer in the world of online auctions. It is a testament to the power of technology and design in simplifying the process of buying and selling second-hand items, where style and simplicity converge to create a unique and user-friendly marketplace.</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3635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305"/>
              </a:lnSpc>
            </a:pPr>
            <a:r>
              <a:rPr spc="-5" dirty="0"/>
              <a:t>Front</a:t>
            </a:r>
            <a:r>
              <a:rPr spc="-25" dirty="0"/>
              <a:t> </a:t>
            </a:r>
            <a:r>
              <a:rPr spc="-5" dirty="0"/>
              <a:t>End</a:t>
            </a:r>
            <a:r>
              <a:rPr spc="-25" dirty="0"/>
              <a:t> </a:t>
            </a:r>
            <a:r>
              <a:rPr spc="-5" dirty="0"/>
              <a:t>Engineering-I</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305"/>
              </a:lnSpc>
            </a:pPr>
            <a:r>
              <a:rPr dirty="0"/>
              <a:t>23</a:t>
            </a:r>
            <a:r>
              <a:rPr spc="-30" dirty="0"/>
              <a:t>C</a:t>
            </a:r>
            <a:r>
              <a:rPr spc="5" dirty="0"/>
              <a:t>S</a:t>
            </a:r>
            <a:r>
              <a:rPr dirty="0"/>
              <a:t>002</a:t>
            </a:r>
          </a:p>
        </p:txBody>
      </p:sp>
      <p:sp>
        <p:nvSpPr>
          <p:cNvPr id="2" name="object 2"/>
          <p:cNvSpPr txBox="1"/>
          <p:nvPr/>
        </p:nvSpPr>
        <p:spPr>
          <a:xfrm>
            <a:off x="2415209" y="841018"/>
            <a:ext cx="4460317" cy="759182"/>
          </a:xfrm>
          <a:prstGeom prst="rect">
            <a:avLst/>
          </a:prstGeom>
        </p:spPr>
        <p:txBody>
          <a:bodyPr vert="horz" wrap="square" lIns="0" tIns="12700" rIns="0" bIns="0" rtlCol="0">
            <a:spAutoFit/>
          </a:bodyPr>
          <a:lstStyle/>
          <a:p>
            <a:pPr marL="2326640">
              <a:lnSpc>
                <a:spcPct val="100000"/>
              </a:lnSpc>
              <a:spcBef>
                <a:spcPts val="100"/>
              </a:spcBef>
            </a:pPr>
            <a:r>
              <a:rPr lang="en-US" sz="1100" b="1" spc="-5" dirty="0">
                <a:latin typeface="Times New Roman"/>
                <a:cs typeface="Times New Roman"/>
              </a:rPr>
              <a:t>                              </a:t>
            </a:r>
            <a:r>
              <a:rPr sz="1100" b="1" spc="-5" dirty="0">
                <a:latin typeface="Times New Roman"/>
                <a:cs typeface="Times New Roman"/>
              </a:rPr>
              <a:t>Group:</a:t>
            </a:r>
            <a:r>
              <a:rPr sz="1100" b="1" spc="-15" dirty="0">
                <a:latin typeface="Times New Roman"/>
                <a:cs typeface="Times New Roman"/>
              </a:rPr>
              <a:t> </a:t>
            </a:r>
            <a:r>
              <a:rPr sz="1100" b="1" dirty="0">
                <a:latin typeface="Times New Roman"/>
                <a:cs typeface="Times New Roman"/>
              </a:rPr>
              <a:t>G2</a:t>
            </a:r>
            <a:r>
              <a:rPr lang="en-IN" sz="1100" b="1" dirty="0">
                <a:latin typeface="Times New Roman"/>
                <a:cs typeface="Times New Roman"/>
              </a:rPr>
              <a:t>2</a:t>
            </a:r>
            <a:endParaRPr sz="1100" dirty="0">
              <a:latin typeface="Times New Roman"/>
              <a:cs typeface="Times New Roman"/>
            </a:endParaRPr>
          </a:p>
          <a:p>
            <a:pPr>
              <a:lnSpc>
                <a:spcPct val="100000"/>
              </a:lnSpc>
            </a:pPr>
            <a:endParaRPr sz="1200" dirty="0">
              <a:latin typeface="Times New Roman"/>
              <a:cs typeface="Times New Roman"/>
            </a:endParaRPr>
          </a:p>
          <a:p>
            <a:pPr marL="12700">
              <a:lnSpc>
                <a:spcPct val="100000"/>
              </a:lnSpc>
              <a:spcBef>
                <a:spcPts val="875"/>
              </a:spcBef>
            </a:pPr>
            <a:r>
              <a:rPr lang="en-US" b="1" u="sng" spc="30" dirty="0">
                <a:latin typeface="Times New Roman"/>
                <a:cs typeface="Times New Roman"/>
              </a:rPr>
              <a:t>2.PROBLEM STATEMENT</a:t>
            </a:r>
            <a:endParaRPr u="sng" dirty="0">
              <a:latin typeface="Times New Roman"/>
              <a:cs typeface="Times New Roman"/>
            </a:endParaRPr>
          </a:p>
        </p:txBody>
      </p:sp>
      <p:sp>
        <p:nvSpPr>
          <p:cNvPr id="6" name="TextBox 5">
            <a:extLst>
              <a:ext uri="{FF2B5EF4-FFF2-40B4-BE49-F238E27FC236}">
                <a16:creationId xmlns:a16="http://schemas.microsoft.com/office/drawing/2014/main" id="{0D190190-8486-7B6C-4F5A-E7763E634C36}"/>
              </a:ext>
            </a:extLst>
          </p:cNvPr>
          <p:cNvSpPr txBox="1"/>
          <p:nvPr/>
        </p:nvSpPr>
        <p:spPr>
          <a:xfrm>
            <a:off x="381000" y="2271676"/>
            <a:ext cx="7086600" cy="6153095"/>
          </a:xfrm>
          <a:prstGeom prst="rect">
            <a:avLst/>
          </a:prstGeom>
          <a:noFill/>
        </p:spPr>
        <p:txBody>
          <a:bodyPr wrap="square">
            <a:spAutoFit/>
          </a:bodyPr>
          <a:lstStyle/>
          <a:p>
            <a:pPr>
              <a:lnSpc>
                <a:spcPct val="150000"/>
              </a:lnSpc>
            </a:pPr>
            <a:r>
              <a:rPr lang="en-US" sz="1200" dirty="0">
                <a:latin typeface="Times New Roman" panose="02020603050405020304" pitchFamily="18" charset="0"/>
                <a:cs typeface="Times New Roman" panose="02020603050405020304" pitchFamily="18" charset="0"/>
              </a:rPr>
              <a:t>Runway Ready aims to address several fundamental problem statements within the realm of buying and selling second-hand items in online marketplaces. </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First and foremost, it focuses on trust and transparency, mitigating concerns related to fraud and misrepresentation. By providing verified seller profiles, secure payment options, and detailed item descriptions, Runway Ready ensures users can participate in transactions with confidence.</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Moreover, the platform simplifies the user experience, eliminating the complexity often associated with online marketplaces. It provides an intuitive and user-friendly interface, making it accessible to a broad range of users, from tech-savvy individuals to those new to e-commerce.</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Security is a paramount concern, and Runway Ready addresses it by implementing stringent privacy measures and safeguarding user data, including payment information. </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The real-time bidding feature, powered by JavaScript, adds an interactive and competitive edge to auctions, bringing back the excitement of traditional auctions in an online format.</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Additionally, personalized item recommendations streamline the process of finding the right items, making it easier for buyers to discover treasures that match their interests and style.</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In summary, Runway Ready resolves key problem statements, providing a trustworthy, user-friendly, secure, and engaging platform for the buying and selling of second-hand items, where style meets simplicity.</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215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305"/>
              </a:lnSpc>
            </a:pPr>
            <a:r>
              <a:rPr spc="-5" dirty="0"/>
              <a:t>Front</a:t>
            </a:r>
            <a:r>
              <a:rPr spc="-25" dirty="0"/>
              <a:t> </a:t>
            </a:r>
            <a:r>
              <a:rPr spc="-5" dirty="0"/>
              <a:t>End</a:t>
            </a:r>
            <a:r>
              <a:rPr spc="-25" dirty="0"/>
              <a:t> </a:t>
            </a:r>
            <a:r>
              <a:rPr spc="-5" dirty="0"/>
              <a:t>Engineering-I</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305"/>
              </a:lnSpc>
            </a:pPr>
            <a:r>
              <a:rPr dirty="0"/>
              <a:t>23</a:t>
            </a:r>
            <a:r>
              <a:rPr spc="-30" dirty="0"/>
              <a:t>C</a:t>
            </a:r>
            <a:r>
              <a:rPr spc="5" dirty="0"/>
              <a:t>S</a:t>
            </a:r>
            <a:r>
              <a:rPr dirty="0"/>
              <a:t>002</a:t>
            </a:r>
          </a:p>
        </p:txBody>
      </p:sp>
      <p:sp>
        <p:nvSpPr>
          <p:cNvPr id="2" name="object 2"/>
          <p:cNvSpPr txBox="1"/>
          <p:nvPr/>
        </p:nvSpPr>
        <p:spPr>
          <a:xfrm>
            <a:off x="2415209" y="841018"/>
            <a:ext cx="4460317" cy="759182"/>
          </a:xfrm>
          <a:prstGeom prst="rect">
            <a:avLst/>
          </a:prstGeom>
        </p:spPr>
        <p:txBody>
          <a:bodyPr vert="horz" wrap="square" lIns="0" tIns="12700" rIns="0" bIns="0" rtlCol="0">
            <a:spAutoFit/>
          </a:bodyPr>
          <a:lstStyle/>
          <a:p>
            <a:pPr marL="2326640">
              <a:lnSpc>
                <a:spcPct val="100000"/>
              </a:lnSpc>
              <a:spcBef>
                <a:spcPts val="100"/>
              </a:spcBef>
            </a:pPr>
            <a:r>
              <a:rPr lang="en-US" sz="1100" b="1" spc="-5" dirty="0">
                <a:latin typeface="Times New Roman"/>
                <a:cs typeface="Times New Roman"/>
              </a:rPr>
              <a:t>                              </a:t>
            </a:r>
            <a:r>
              <a:rPr sz="1100" b="1" spc="-5" dirty="0">
                <a:latin typeface="Times New Roman"/>
                <a:cs typeface="Times New Roman"/>
              </a:rPr>
              <a:t>Group:</a:t>
            </a:r>
            <a:r>
              <a:rPr sz="1100" b="1" spc="-15" dirty="0">
                <a:latin typeface="Times New Roman"/>
                <a:cs typeface="Times New Roman"/>
              </a:rPr>
              <a:t> </a:t>
            </a:r>
            <a:r>
              <a:rPr sz="1100" b="1" dirty="0">
                <a:latin typeface="Times New Roman"/>
                <a:cs typeface="Times New Roman"/>
              </a:rPr>
              <a:t>G2</a:t>
            </a:r>
            <a:r>
              <a:rPr lang="en-IN" sz="1100" b="1" dirty="0">
                <a:latin typeface="Times New Roman"/>
                <a:cs typeface="Times New Roman"/>
              </a:rPr>
              <a:t>2</a:t>
            </a:r>
            <a:endParaRPr sz="1100" dirty="0">
              <a:latin typeface="Times New Roman"/>
              <a:cs typeface="Times New Roman"/>
            </a:endParaRPr>
          </a:p>
          <a:p>
            <a:pPr>
              <a:lnSpc>
                <a:spcPct val="100000"/>
              </a:lnSpc>
            </a:pPr>
            <a:endParaRPr sz="1200" dirty="0">
              <a:latin typeface="Times New Roman"/>
              <a:cs typeface="Times New Roman"/>
            </a:endParaRPr>
          </a:p>
          <a:p>
            <a:pPr marL="12700">
              <a:lnSpc>
                <a:spcPct val="100000"/>
              </a:lnSpc>
              <a:spcBef>
                <a:spcPts val="875"/>
              </a:spcBef>
            </a:pPr>
            <a:r>
              <a:rPr lang="en-US" b="1" u="sng" spc="30" dirty="0">
                <a:latin typeface="Times New Roman"/>
                <a:cs typeface="Times New Roman"/>
              </a:rPr>
              <a:t>3.TECHNICAL DETAILS</a:t>
            </a:r>
            <a:endParaRPr u="sng" dirty="0">
              <a:latin typeface="Times New Roman"/>
              <a:cs typeface="Times New Roman"/>
            </a:endParaRPr>
          </a:p>
        </p:txBody>
      </p:sp>
      <p:sp>
        <p:nvSpPr>
          <p:cNvPr id="6" name="TextBox 5">
            <a:extLst>
              <a:ext uri="{FF2B5EF4-FFF2-40B4-BE49-F238E27FC236}">
                <a16:creationId xmlns:a16="http://schemas.microsoft.com/office/drawing/2014/main" id="{0D190190-8486-7B6C-4F5A-E7763E634C36}"/>
              </a:ext>
            </a:extLst>
          </p:cNvPr>
          <p:cNvSpPr txBox="1"/>
          <p:nvPr/>
        </p:nvSpPr>
        <p:spPr>
          <a:xfrm>
            <a:off x="381000" y="2271676"/>
            <a:ext cx="7086600" cy="5599097"/>
          </a:xfrm>
          <a:prstGeom prst="rect">
            <a:avLst/>
          </a:prstGeom>
          <a:noFill/>
        </p:spPr>
        <p:txBody>
          <a:bodyPr wrap="square">
            <a:spAutoFit/>
          </a:bodyPr>
          <a:lstStyle/>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b="1" u="sng" dirty="0">
                <a:latin typeface="Times New Roman" panose="02020603050405020304" pitchFamily="18" charset="0"/>
                <a:cs typeface="Times New Roman" panose="02020603050405020304" pitchFamily="18" charset="0"/>
              </a:rPr>
              <a:t>HTML Tags Used:</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1. `&lt;html&gt;`: The root element that wraps the entire HTML document.</a:t>
            </a:r>
          </a:p>
          <a:p>
            <a:pPr>
              <a:lnSpc>
                <a:spcPct val="150000"/>
              </a:lnSpc>
            </a:pPr>
            <a:r>
              <a:rPr lang="en-US" sz="1200" dirty="0">
                <a:latin typeface="Times New Roman" panose="02020603050405020304" pitchFamily="18" charset="0"/>
                <a:cs typeface="Times New Roman" panose="02020603050405020304" pitchFamily="18" charset="0"/>
              </a:rPr>
              <a:t>2. `&lt;head&gt;`: Contains meta information, links to external resources, and the page title.</a:t>
            </a:r>
          </a:p>
          <a:p>
            <a:pPr>
              <a:lnSpc>
                <a:spcPct val="150000"/>
              </a:lnSpc>
            </a:pPr>
            <a:r>
              <a:rPr lang="en-US" sz="1200" dirty="0">
                <a:latin typeface="Times New Roman" panose="02020603050405020304" pitchFamily="18" charset="0"/>
                <a:cs typeface="Times New Roman" panose="02020603050405020304" pitchFamily="18" charset="0"/>
              </a:rPr>
              <a:t>3. `&lt;meta&gt;`: Provides metadata about the HTML document, such as character encoding and viewport settings.</a:t>
            </a:r>
          </a:p>
          <a:p>
            <a:pPr>
              <a:lnSpc>
                <a:spcPct val="150000"/>
              </a:lnSpc>
            </a:pPr>
            <a:r>
              <a:rPr lang="en-US" sz="1200" dirty="0">
                <a:latin typeface="Times New Roman" panose="02020603050405020304" pitchFamily="18" charset="0"/>
                <a:cs typeface="Times New Roman" panose="02020603050405020304" pitchFamily="18" charset="0"/>
              </a:rPr>
              <a:t>4. `&lt;title&gt;`: Sets the title of the web page displayed in the browser tab.</a:t>
            </a:r>
          </a:p>
          <a:p>
            <a:pPr>
              <a:lnSpc>
                <a:spcPct val="150000"/>
              </a:lnSpc>
            </a:pPr>
            <a:r>
              <a:rPr lang="en-US" sz="1200" dirty="0">
                <a:latin typeface="Times New Roman" panose="02020603050405020304" pitchFamily="18" charset="0"/>
                <a:cs typeface="Times New Roman" panose="02020603050405020304" pitchFamily="18" charset="0"/>
              </a:rPr>
              <a:t>5. `&lt;link&gt;`: Links to external resources, like CSS files.</a:t>
            </a:r>
          </a:p>
          <a:p>
            <a:pPr>
              <a:lnSpc>
                <a:spcPct val="150000"/>
              </a:lnSpc>
            </a:pPr>
            <a:r>
              <a:rPr lang="en-US" sz="1200" dirty="0">
                <a:latin typeface="Times New Roman" panose="02020603050405020304" pitchFamily="18" charset="0"/>
                <a:cs typeface="Times New Roman" panose="02020603050405020304" pitchFamily="18" charset="0"/>
              </a:rPr>
              <a:t>6. `&lt;style&gt;`: Contains internal CSS styles for the page.</a:t>
            </a:r>
          </a:p>
          <a:p>
            <a:pPr>
              <a:lnSpc>
                <a:spcPct val="150000"/>
              </a:lnSpc>
            </a:pPr>
            <a:r>
              <a:rPr lang="en-US" sz="1200" dirty="0">
                <a:latin typeface="Times New Roman" panose="02020603050405020304" pitchFamily="18" charset="0"/>
                <a:cs typeface="Times New Roman" panose="02020603050405020304" pitchFamily="18" charset="0"/>
              </a:rPr>
              <a:t>7. `&lt;body&gt;`: The main content area of the web page.</a:t>
            </a:r>
          </a:p>
          <a:p>
            <a:pPr>
              <a:lnSpc>
                <a:spcPct val="150000"/>
              </a:lnSpc>
            </a:pPr>
            <a:r>
              <a:rPr lang="en-US" sz="1200" dirty="0">
                <a:latin typeface="Times New Roman" panose="02020603050405020304" pitchFamily="18" charset="0"/>
                <a:cs typeface="Times New Roman" panose="02020603050405020304" pitchFamily="18" charset="0"/>
              </a:rPr>
              <a:t>8. `&lt;header&gt;`: The header section of the website.</a:t>
            </a:r>
          </a:p>
          <a:p>
            <a:pPr>
              <a:lnSpc>
                <a:spcPct val="150000"/>
              </a:lnSpc>
            </a:pPr>
            <a:r>
              <a:rPr lang="en-US" sz="1200" dirty="0">
                <a:latin typeface="Times New Roman" panose="02020603050405020304" pitchFamily="18" charset="0"/>
                <a:cs typeface="Times New Roman" panose="02020603050405020304" pitchFamily="18" charset="0"/>
              </a:rPr>
              <a:t>9. `&lt;nav&gt;`: Contains navigation links.</a:t>
            </a:r>
          </a:p>
          <a:p>
            <a:pPr>
              <a:lnSpc>
                <a:spcPct val="150000"/>
              </a:lnSpc>
            </a:pPr>
            <a:r>
              <a:rPr lang="en-US" sz="1200" dirty="0">
                <a:latin typeface="Times New Roman" panose="02020603050405020304" pitchFamily="18" charset="0"/>
                <a:cs typeface="Times New Roman" panose="02020603050405020304" pitchFamily="18" charset="0"/>
              </a:rPr>
              <a:t>10. `&lt;div&gt;`: A generic container for structuring and styling content.</a:t>
            </a:r>
          </a:p>
          <a:p>
            <a:pPr>
              <a:lnSpc>
                <a:spcPct val="150000"/>
              </a:lnSpc>
            </a:pPr>
            <a:r>
              <a:rPr lang="en-US" sz="1200" dirty="0">
                <a:latin typeface="Times New Roman" panose="02020603050405020304" pitchFamily="18" charset="0"/>
                <a:cs typeface="Times New Roman" panose="02020603050405020304" pitchFamily="18" charset="0"/>
              </a:rPr>
              <a:t>11. `&lt;div&gt;: Used to create  navigation links.</a:t>
            </a:r>
          </a:p>
          <a:p>
            <a:pPr>
              <a:lnSpc>
                <a:spcPct val="150000"/>
              </a:lnSpc>
            </a:pPr>
            <a:r>
              <a:rPr lang="en-US" sz="1200" dirty="0">
                <a:latin typeface="Times New Roman" panose="02020603050405020304" pitchFamily="18" charset="0"/>
                <a:cs typeface="Times New Roman" panose="02020603050405020304" pitchFamily="18" charset="0"/>
              </a:rPr>
              <a:t>12. `&lt;h1&gt;`, `&lt;h2&gt;`, `&lt;h3&gt;`, `&lt;h4&gt;`: Headings of various levels for structuring content.</a:t>
            </a:r>
          </a:p>
          <a:p>
            <a:pPr>
              <a:lnSpc>
                <a:spcPct val="150000"/>
              </a:lnSpc>
            </a:pPr>
            <a:r>
              <a:rPr lang="en-US" sz="1200" dirty="0">
                <a:latin typeface="Times New Roman" panose="02020603050405020304" pitchFamily="18" charset="0"/>
                <a:cs typeface="Times New Roman" panose="02020603050405020304" pitchFamily="18" charset="0"/>
              </a:rPr>
              <a:t>13. `&lt;p&gt;`: Paragraphs for text content.</a:t>
            </a:r>
          </a:p>
          <a:p>
            <a:pPr>
              <a:lnSpc>
                <a:spcPct val="150000"/>
              </a:lnSpc>
            </a:pPr>
            <a:r>
              <a:rPr lang="en-US" sz="1200" dirty="0">
                <a:latin typeface="Times New Roman" panose="02020603050405020304" pitchFamily="18" charset="0"/>
                <a:cs typeface="Times New Roman" panose="02020603050405020304" pitchFamily="18" charset="0"/>
              </a:rPr>
              <a:t>14. `&lt;section&gt;`: Divides the content into sections, such as the hero section and featured auctions.</a:t>
            </a:r>
          </a:p>
          <a:p>
            <a:pPr>
              <a:lnSpc>
                <a:spcPct val="150000"/>
              </a:lnSpc>
            </a:pPr>
            <a:r>
              <a:rPr lang="en-US" sz="1200" dirty="0">
                <a:latin typeface="Times New Roman" panose="02020603050405020304" pitchFamily="18" charset="0"/>
                <a:cs typeface="Times New Roman" panose="02020603050405020304" pitchFamily="18" charset="0"/>
              </a:rPr>
              <a:t>15. `&lt;a&gt;`: Anchor tags used for hyperlinks.</a:t>
            </a:r>
          </a:p>
          <a:p>
            <a:pPr>
              <a:lnSpc>
                <a:spcPct val="150000"/>
              </a:lnSpc>
            </a:pPr>
            <a:r>
              <a:rPr lang="en-US" sz="1200" dirty="0">
                <a:latin typeface="Times New Roman" panose="02020603050405020304" pitchFamily="18" charset="0"/>
                <a:cs typeface="Times New Roman" panose="02020603050405020304" pitchFamily="18" charset="0"/>
              </a:rPr>
              <a:t>16. `&lt;</a:t>
            </a:r>
            <a:r>
              <a:rPr lang="en-US" sz="1200" dirty="0" err="1">
                <a:latin typeface="Times New Roman" panose="02020603050405020304" pitchFamily="18" charset="0"/>
                <a:cs typeface="Times New Roman" panose="02020603050405020304" pitchFamily="18" charset="0"/>
              </a:rPr>
              <a:t>img</a:t>
            </a:r>
            <a:r>
              <a:rPr lang="en-US" sz="1200" dirty="0">
                <a:latin typeface="Times New Roman" panose="02020603050405020304" pitchFamily="18" charset="0"/>
                <a:cs typeface="Times New Roman" panose="02020603050405020304" pitchFamily="18" charset="0"/>
              </a:rPr>
              <a:t>&gt;`: Embeds images in the page.</a:t>
            </a:r>
          </a:p>
          <a:p>
            <a:pPr>
              <a:lnSpc>
                <a:spcPct val="150000"/>
              </a:lnSpc>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5920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305"/>
              </a:lnSpc>
            </a:pPr>
            <a:r>
              <a:rPr spc="-5" dirty="0"/>
              <a:t>Front</a:t>
            </a:r>
            <a:r>
              <a:rPr spc="-25" dirty="0"/>
              <a:t> </a:t>
            </a:r>
            <a:r>
              <a:rPr spc="-5" dirty="0"/>
              <a:t>End</a:t>
            </a:r>
            <a:r>
              <a:rPr spc="-25" dirty="0"/>
              <a:t> </a:t>
            </a:r>
            <a:r>
              <a:rPr spc="-5" dirty="0"/>
              <a:t>Engineering-I</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305"/>
              </a:lnSpc>
            </a:pPr>
            <a:r>
              <a:rPr dirty="0"/>
              <a:t>23</a:t>
            </a:r>
            <a:r>
              <a:rPr spc="-30" dirty="0"/>
              <a:t>C</a:t>
            </a:r>
            <a:r>
              <a:rPr spc="5" dirty="0"/>
              <a:t>S</a:t>
            </a:r>
            <a:r>
              <a:rPr dirty="0"/>
              <a:t>002</a:t>
            </a:r>
          </a:p>
        </p:txBody>
      </p:sp>
      <p:sp>
        <p:nvSpPr>
          <p:cNvPr id="6" name="TextBox 5">
            <a:extLst>
              <a:ext uri="{FF2B5EF4-FFF2-40B4-BE49-F238E27FC236}">
                <a16:creationId xmlns:a16="http://schemas.microsoft.com/office/drawing/2014/main" id="{0D190190-8486-7B6C-4F5A-E7763E634C36}"/>
              </a:ext>
            </a:extLst>
          </p:cNvPr>
          <p:cNvSpPr txBox="1"/>
          <p:nvPr/>
        </p:nvSpPr>
        <p:spPr>
          <a:xfrm>
            <a:off x="381000" y="1524000"/>
            <a:ext cx="7086600" cy="4491101"/>
          </a:xfrm>
          <a:prstGeom prst="rect">
            <a:avLst/>
          </a:prstGeom>
          <a:noFill/>
        </p:spPr>
        <p:txBody>
          <a:bodyPr wrap="square">
            <a:spAutoFit/>
          </a:bodyPr>
          <a:lstStyle/>
          <a:p>
            <a:pPr>
              <a:lnSpc>
                <a:spcPct val="150000"/>
              </a:lnSpc>
            </a:pPr>
            <a:r>
              <a:rPr lang="en-US" sz="1200" b="1" u="sng" dirty="0">
                <a:latin typeface="Times New Roman" panose="02020603050405020304" pitchFamily="18" charset="0"/>
                <a:cs typeface="Times New Roman" panose="02020603050405020304" pitchFamily="18" charset="0"/>
              </a:rPr>
              <a:t>CSS Styles Used:</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1. CSS Reset: Styles to reset some default browser styles using the `*` selector.</a:t>
            </a:r>
          </a:p>
          <a:p>
            <a:pPr>
              <a:lnSpc>
                <a:spcPct val="150000"/>
              </a:lnSpc>
            </a:pPr>
            <a:r>
              <a:rPr lang="en-US" sz="1200" dirty="0">
                <a:latin typeface="Times New Roman" panose="02020603050405020304" pitchFamily="18" charset="0"/>
                <a:cs typeface="Times New Roman" panose="02020603050405020304" pitchFamily="18" charset="0"/>
              </a:rPr>
              <a:t>2. Font Styling: Custom fonts imported from Google Fonts for headings and body text.</a:t>
            </a:r>
          </a:p>
          <a:p>
            <a:pPr>
              <a:lnSpc>
                <a:spcPct val="150000"/>
              </a:lnSpc>
            </a:pPr>
            <a:r>
              <a:rPr lang="en-US" sz="1200" dirty="0">
                <a:latin typeface="Times New Roman" panose="02020603050405020304" pitchFamily="18" charset="0"/>
                <a:cs typeface="Times New Roman" panose="02020603050405020304" pitchFamily="18" charset="0"/>
              </a:rPr>
              <a:t>3. Background Colors: Background colors defined for the header, hero section, and footer.</a:t>
            </a:r>
          </a:p>
          <a:p>
            <a:pPr>
              <a:lnSpc>
                <a:spcPct val="150000"/>
              </a:lnSpc>
            </a:pPr>
            <a:r>
              <a:rPr lang="en-US" sz="1200" dirty="0">
                <a:latin typeface="Times New Roman" panose="02020603050405020304" pitchFamily="18" charset="0"/>
                <a:cs typeface="Times New Roman" panose="02020603050405020304" pitchFamily="18" charset="0"/>
              </a:rPr>
              <a:t>4. Text Styling: Font size, colors, and text alignment for various elements.</a:t>
            </a:r>
          </a:p>
          <a:p>
            <a:pPr>
              <a:lnSpc>
                <a:spcPct val="150000"/>
              </a:lnSpc>
            </a:pPr>
            <a:r>
              <a:rPr lang="en-US" sz="1200" dirty="0">
                <a:latin typeface="Times New Roman" panose="02020603050405020304" pitchFamily="18" charset="0"/>
                <a:cs typeface="Times New Roman" panose="02020603050405020304" pitchFamily="18" charset="0"/>
              </a:rPr>
              <a:t>5. Box Model: Styles for padding, margins, and border-radius for layout and element spacing.</a:t>
            </a:r>
          </a:p>
          <a:p>
            <a:pPr>
              <a:lnSpc>
                <a:spcPct val="150000"/>
              </a:lnSpc>
            </a:pPr>
            <a:r>
              <a:rPr lang="en-US" sz="1200" dirty="0">
                <a:latin typeface="Times New Roman" panose="02020603050405020304" pitchFamily="18" charset="0"/>
                <a:cs typeface="Times New Roman" panose="02020603050405020304" pitchFamily="18" charset="0"/>
              </a:rPr>
              <a:t>6. Layout: Styles for creating a responsive layout using Flexbox or CSS Grid, as well as media queries for responsiveness.</a:t>
            </a:r>
          </a:p>
          <a:p>
            <a:pPr>
              <a:lnSpc>
                <a:spcPct val="150000"/>
              </a:lnSpc>
            </a:pPr>
            <a:r>
              <a:rPr lang="en-US" sz="1200" dirty="0">
                <a:latin typeface="Times New Roman" panose="02020603050405020304" pitchFamily="18" charset="0"/>
                <a:cs typeface="Times New Roman" panose="02020603050405020304" pitchFamily="18" charset="0"/>
              </a:rPr>
              <a:t>7. Hover Effects: Transition effects for links and buttons to change appearance on hover.</a:t>
            </a:r>
          </a:p>
          <a:p>
            <a:pPr>
              <a:lnSpc>
                <a:spcPct val="150000"/>
              </a:lnSpc>
            </a:pPr>
            <a:r>
              <a:rPr lang="en-US" sz="1200" dirty="0">
                <a:latin typeface="Times New Roman" panose="02020603050405020304" pitchFamily="18" charset="0"/>
                <a:cs typeface="Times New Roman" panose="02020603050405020304" pitchFamily="18" charset="0"/>
              </a:rPr>
              <a:t>8. Image Styling: Max-width and height for images to ensure responsive behavior.</a:t>
            </a:r>
          </a:p>
          <a:p>
            <a:pPr>
              <a:lnSpc>
                <a:spcPct val="150000"/>
              </a:lnSpc>
            </a:pPr>
            <a:r>
              <a:rPr lang="en-US" sz="1200" dirty="0">
                <a:latin typeface="Times New Roman" panose="02020603050405020304" pitchFamily="18" charset="0"/>
                <a:cs typeface="Times New Roman" panose="02020603050405020304" pitchFamily="18" charset="0"/>
              </a:rPr>
              <a:t>9. Box Shadow: Adds a subtle shadow to elements like auction cards.</a:t>
            </a:r>
          </a:p>
          <a:p>
            <a:pPr>
              <a:lnSpc>
                <a:spcPct val="150000"/>
              </a:lnSpc>
            </a:pPr>
            <a:r>
              <a:rPr lang="en-US" sz="1200" dirty="0">
                <a:latin typeface="Times New Roman" panose="02020603050405020304" pitchFamily="18" charset="0"/>
                <a:cs typeface="Times New Roman" panose="02020603050405020304" pitchFamily="18" charset="0"/>
              </a:rPr>
              <a:t>10. Animation: Hover animations for auction cards using the `:hover` pseudo-class.</a:t>
            </a:r>
          </a:p>
          <a:p>
            <a:pPr>
              <a:lnSpc>
                <a:spcPct val="150000"/>
              </a:lnSpc>
            </a:pPr>
            <a:r>
              <a:rPr lang="en-US" sz="1200" dirty="0">
                <a:latin typeface="Times New Roman" panose="02020603050405020304" pitchFamily="18" charset="0"/>
                <a:cs typeface="Times New Roman" panose="02020603050405020304" pitchFamily="18" charset="0"/>
              </a:rPr>
              <a:t>11. Imports: External font import using `@import` in CSS.</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These are some of the major HTML tags and CSS styles used in the Runway Ready Auction website. </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758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305"/>
              </a:lnSpc>
            </a:pPr>
            <a:r>
              <a:rPr spc="-5" dirty="0"/>
              <a:t>Front</a:t>
            </a:r>
            <a:r>
              <a:rPr spc="-25" dirty="0"/>
              <a:t> </a:t>
            </a:r>
            <a:r>
              <a:rPr spc="-5" dirty="0"/>
              <a:t>End</a:t>
            </a:r>
            <a:r>
              <a:rPr spc="-25" dirty="0"/>
              <a:t> </a:t>
            </a:r>
            <a:r>
              <a:rPr spc="-5" dirty="0"/>
              <a:t>Engineering-I</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305"/>
              </a:lnSpc>
            </a:pPr>
            <a:r>
              <a:rPr dirty="0"/>
              <a:t>23</a:t>
            </a:r>
            <a:r>
              <a:rPr spc="-30" dirty="0"/>
              <a:t>C</a:t>
            </a:r>
            <a:r>
              <a:rPr spc="5" dirty="0"/>
              <a:t>S</a:t>
            </a:r>
            <a:r>
              <a:rPr dirty="0"/>
              <a:t>002</a:t>
            </a:r>
          </a:p>
        </p:txBody>
      </p:sp>
      <p:sp>
        <p:nvSpPr>
          <p:cNvPr id="2" name="object 2"/>
          <p:cNvSpPr txBox="1"/>
          <p:nvPr/>
        </p:nvSpPr>
        <p:spPr>
          <a:xfrm>
            <a:off x="2415209" y="152400"/>
            <a:ext cx="4460317" cy="759182"/>
          </a:xfrm>
          <a:prstGeom prst="rect">
            <a:avLst/>
          </a:prstGeom>
        </p:spPr>
        <p:txBody>
          <a:bodyPr vert="horz" wrap="square" lIns="0" tIns="12700" rIns="0" bIns="0" rtlCol="0">
            <a:spAutoFit/>
          </a:bodyPr>
          <a:lstStyle/>
          <a:p>
            <a:pPr marL="2326640">
              <a:lnSpc>
                <a:spcPct val="100000"/>
              </a:lnSpc>
              <a:spcBef>
                <a:spcPts val="100"/>
              </a:spcBef>
            </a:pPr>
            <a:r>
              <a:rPr lang="en-US" sz="1100" b="1" spc="-5" dirty="0">
                <a:latin typeface="Times New Roman"/>
                <a:cs typeface="Times New Roman"/>
              </a:rPr>
              <a:t>                              </a:t>
            </a:r>
            <a:r>
              <a:rPr sz="1100" b="1" spc="-5" dirty="0">
                <a:latin typeface="Times New Roman"/>
                <a:cs typeface="Times New Roman"/>
              </a:rPr>
              <a:t>Group:</a:t>
            </a:r>
            <a:r>
              <a:rPr sz="1100" b="1" spc="-15" dirty="0">
                <a:latin typeface="Times New Roman"/>
                <a:cs typeface="Times New Roman"/>
              </a:rPr>
              <a:t> </a:t>
            </a:r>
            <a:r>
              <a:rPr sz="1100" b="1" dirty="0">
                <a:latin typeface="Times New Roman"/>
                <a:cs typeface="Times New Roman"/>
              </a:rPr>
              <a:t>G2</a:t>
            </a:r>
            <a:r>
              <a:rPr lang="en-IN" sz="1100" b="1" dirty="0">
                <a:latin typeface="Times New Roman"/>
                <a:cs typeface="Times New Roman"/>
              </a:rPr>
              <a:t>2</a:t>
            </a:r>
            <a:endParaRPr sz="1100" dirty="0">
              <a:latin typeface="Times New Roman"/>
              <a:cs typeface="Times New Roman"/>
            </a:endParaRPr>
          </a:p>
          <a:p>
            <a:pPr>
              <a:lnSpc>
                <a:spcPct val="100000"/>
              </a:lnSpc>
            </a:pPr>
            <a:endParaRPr sz="1200" dirty="0">
              <a:latin typeface="Times New Roman"/>
              <a:cs typeface="Times New Roman"/>
            </a:endParaRPr>
          </a:p>
          <a:p>
            <a:pPr marL="12700">
              <a:lnSpc>
                <a:spcPct val="100000"/>
              </a:lnSpc>
              <a:spcBef>
                <a:spcPts val="875"/>
              </a:spcBef>
            </a:pPr>
            <a:r>
              <a:rPr lang="en-US" b="1" u="sng" spc="30" dirty="0">
                <a:latin typeface="Times New Roman"/>
                <a:cs typeface="Times New Roman"/>
              </a:rPr>
              <a:t>4.KEY FEATURES</a:t>
            </a:r>
            <a:endParaRPr u="sng" dirty="0">
              <a:latin typeface="Times New Roman"/>
              <a:cs typeface="Times New Roman"/>
            </a:endParaRPr>
          </a:p>
        </p:txBody>
      </p:sp>
      <p:sp>
        <p:nvSpPr>
          <p:cNvPr id="6" name="TextBox 5">
            <a:extLst>
              <a:ext uri="{FF2B5EF4-FFF2-40B4-BE49-F238E27FC236}">
                <a16:creationId xmlns:a16="http://schemas.microsoft.com/office/drawing/2014/main" id="{0D190190-8486-7B6C-4F5A-E7763E634C36}"/>
              </a:ext>
            </a:extLst>
          </p:cNvPr>
          <p:cNvSpPr txBox="1"/>
          <p:nvPr/>
        </p:nvSpPr>
        <p:spPr>
          <a:xfrm>
            <a:off x="381000" y="990600"/>
            <a:ext cx="7086600" cy="7815088"/>
          </a:xfrm>
          <a:prstGeom prst="rect">
            <a:avLst/>
          </a:prstGeom>
          <a:noFill/>
        </p:spPr>
        <p:txBody>
          <a:bodyPr wrap="square">
            <a:spAutoFit/>
          </a:bodyPr>
          <a:lstStyle/>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Key Features of the Runway Ready Auction Website (Without JavaScript):</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1. User Registration and Authentication: Users can create accounts and log in securely. This allows them to access personalized features, track their bids, and manage their auctions.</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2. Product Listings: Sellers can list fashion items and accessories for auction. Each listing includes detailed product information, images, and bidding options.</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3. Auction Bidding: Registered users can place bids on listed items. The system handles real-time bidding, updating the current bid amount, and notifying users of competing bids.</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4. Featured Auctions: The platform highlights featured auctions on the homepage to attract user attention to select items.</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5. User Dashboard: Users can access a personalized dashboard where they can view their active bids, watchlist items, and transaction history.</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6. Search and Filter: Users can search for specific items and filter results based on categories, price range, and other parameters.</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7. Performance Optimization: To provide a fast and efficient experience, the site is optimized for performance through techniques like image compression and code minification.</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8. Custom Styling: The site features custom styling, creating a visually appealing and unique user interface.</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These key features provide a comprehensive and user-friendly online auction platform without the need for JavaScript implementation.</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0823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305"/>
              </a:lnSpc>
            </a:pPr>
            <a:r>
              <a:rPr spc="-5" dirty="0"/>
              <a:t>Front</a:t>
            </a:r>
            <a:r>
              <a:rPr spc="-25" dirty="0"/>
              <a:t> </a:t>
            </a:r>
            <a:r>
              <a:rPr spc="-5" dirty="0"/>
              <a:t>End</a:t>
            </a:r>
            <a:r>
              <a:rPr spc="-25" dirty="0"/>
              <a:t> </a:t>
            </a:r>
            <a:r>
              <a:rPr spc="-5" dirty="0"/>
              <a:t>Engineering-I</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305"/>
              </a:lnSpc>
            </a:pPr>
            <a:r>
              <a:rPr dirty="0"/>
              <a:t>23</a:t>
            </a:r>
            <a:r>
              <a:rPr spc="-30" dirty="0"/>
              <a:t>C</a:t>
            </a:r>
            <a:r>
              <a:rPr spc="5" dirty="0"/>
              <a:t>S</a:t>
            </a:r>
            <a:r>
              <a:rPr dirty="0"/>
              <a:t>002</a:t>
            </a:r>
          </a:p>
        </p:txBody>
      </p:sp>
      <p:sp>
        <p:nvSpPr>
          <p:cNvPr id="2" name="object 2"/>
          <p:cNvSpPr txBox="1"/>
          <p:nvPr/>
        </p:nvSpPr>
        <p:spPr>
          <a:xfrm>
            <a:off x="1981200" y="307618"/>
            <a:ext cx="4460317" cy="759182"/>
          </a:xfrm>
          <a:prstGeom prst="rect">
            <a:avLst/>
          </a:prstGeom>
        </p:spPr>
        <p:txBody>
          <a:bodyPr vert="horz" wrap="square" lIns="0" tIns="12700" rIns="0" bIns="0" rtlCol="0">
            <a:spAutoFit/>
          </a:bodyPr>
          <a:lstStyle/>
          <a:p>
            <a:pPr marL="2326640">
              <a:lnSpc>
                <a:spcPct val="100000"/>
              </a:lnSpc>
              <a:spcBef>
                <a:spcPts val="100"/>
              </a:spcBef>
            </a:pPr>
            <a:r>
              <a:rPr lang="en-US" sz="1100" b="1" spc="-5" dirty="0">
                <a:latin typeface="Times New Roman"/>
                <a:cs typeface="Times New Roman"/>
              </a:rPr>
              <a:t>                                    </a:t>
            </a:r>
            <a:r>
              <a:rPr sz="1100" b="1" spc="-5" dirty="0">
                <a:latin typeface="Times New Roman"/>
                <a:cs typeface="Times New Roman"/>
              </a:rPr>
              <a:t>Group:</a:t>
            </a:r>
            <a:r>
              <a:rPr sz="1100" b="1" spc="-15" dirty="0">
                <a:latin typeface="Times New Roman"/>
                <a:cs typeface="Times New Roman"/>
              </a:rPr>
              <a:t> </a:t>
            </a:r>
            <a:r>
              <a:rPr sz="1100" b="1" dirty="0">
                <a:latin typeface="Times New Roman"/>
                <a:cs typeface="Times New Roman"/>
              </a:rPr>
              <a:t>G2</a:t>
            </a:r>
            <a:r>
              <a:rPr lang="en-IN" sz="1100" b="1" dirty="0">
                <a:latin typeface="Times New Roman"/>
                <a:cs typeface="Times New Roman"/>
              </a:rPr>
              <a:t>2</a:t>
            </a:r>
            <a:endParaRPr sz="1100" dirty="0">
              <a:latin typeface="Times New Roman"/>
              <a:cs typeface="Times New Roman"/>
            </a:endParaRPr>
          </a:p>
          <a:p>
            <a:pPr>
              <a:lnSpc>
                <a:spcPct val="100000"/>
              </a:lnSpc>
            </a:pPr>
            <a:endParaRPr sz="1200" dirty="0">
              <a:latin typeface="Times New Roman"/>
              <a:cs typeface="Times New Roman"/>
            </a:endParaRPr>
          </a:p>
          <a:p>
            <a:pPr marL="12700">
              <a:lnSpc>
                <a:spcPct val="100000"/>
              </a:lnSpc>
              <a:spcBef>
                <a:spcPts val="875"/>
              </a:spcBef>
            </a:pPr>
            <a:r>
              <a:rPr lang="en-US" b="1" u="sng" dirty="0">
                <a:latin typeface="Times New Roman"/>
                <a:cs typeface="Times New Roman"/>
              </a:rPr>
              <a:t>5.PROJECT ADVANTAGES IN FUTURE</a:t>
            </a:r>
            <a:endParaRPr b="1" u="sng" dirty="0">
              <a:latin typeface="Times New Roman"/>
              <a:cs typeface="Times New Roman"/>
            </a:endParaRPr>
          </a:p>
        </p:txBody>
      </p:sp>
      <p:sp>
        <p:nvSpPr>
          <p:cNvPr id="6" name="TextBox 5">
            <a:extLst>
              <a:ext uri="{FF2B5EF4-FFF2-40B4-BE49-F238E27FC236}">
                <a16:creationId xmlns:a16="http://schemas.microsoft.com/office/drawing/2014/main" id="{0D190190-8486-7B6C-4F5A-E7763E634C36}"/>
              </a:ext>
            </a:extLst>
          </p:cNvPr>
          <p:cNvSpPr txBox="1"/>
          <p:nvPr/>
        </p:nvSpPr>
        <p:spPr>
          <a:xfrm>
            <a:off x="381000" y="1515304"/>
            <a:ext cx="7086600" cy="5876096"/>
          </a:xfrm>
          <a:prstGeom prst="rect">
            <a:avLst/>
          </a:prstGeom>
          <a:noFill/>
        </p:spPr>
        <p:txBody>
          <a:bodyPr wrap="square">
            <a:spAutoFit/>
          </a:bodyPr>
          <a:lstStyle/>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1. Making Money: For those who create the platform, it can be a way to make a lot of money. They can earn money when people list items for sale and when auctions are successful.</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2. More Customers: Many people who love fashion and unique items can use this platform. This means more people can join and use it, which is good for the business.</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3. Enjoyable Experience: Users will like the platform because they can bid in real time, talk to sellers, and keep track of their activity. It will make users happy, and they will keep using it.</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4. Trustworthy: Over time, the platform will become a trusted place for fashion auctions. People will know it's a good place to buy and sell fashion items.</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6. Learning from Data: The platform can use data to learn about what people like and don't like. This information helps make the platform better in the future.</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7. Helping the Earth: By promoting the reuse of fashion items, the platform can help the environment. It's good for the planet.</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8. Unique Items: The platform can be known for selling unique and vintage fashion items. This attracts people who want special and one-of-a-kind things.</a:t>
            </a:r>
          </a:p>
        </p:txBody>
      </p:sp>
    </p:spTree>
    <p:extLst>
      <p:ext uri="{BB962C8B-B14F-4D97-AF65-F5344CB8AC3E}">
        <p14:creationId xmlns:p14="http://schemas.microsoft.com/office/powerpoint/2010/main" val="1726716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83</TotalTime>
  <Words>2342</Words>
  <Application>Microsoft Office PowerPoint</Application>
  <PresentationFormat>Custom</PresentationFormat>
  <Paragraphs>253</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FOR CREATING NAV BAR- MAIN NAV,NAV1,NAV2,CENTER NAV  1.HTML</vt:lpstr>
      <vt:lpstr>2.CSS</vt:lpstr>
      <vt:lpstr>PowerPoint Presentation</vt:lpstr>
      <vt:lpstr>PowerPoint Presentation</vt:lpstr>
      <vt:lpstr>PowerPoint Presentation</vt:lpstr>
      <vt:lpstr>VIDEO EMBEDED IN CENTER</vt:lpstr>
      <vt:lpstr>CATEGOREIS SECTION   IN THIS SECTION WE MAKE CODE OF ONE ROW AND IMPLIMENT IT 3 TIMES BUT IMAGE SOURCE CHANGES IN EACH </vt:lpstr>
      <vt:lpstr>CATEGORIES SECTION  1.HTML CODE</vt:lpstr>
      <vt:lpstr>CATEGORES SECTION  2.CSS</vt:lpstr>
      <vt:lpstr>FOOTER SECTION </vt:lpstr>
      <vt:lpstr>FOOTER SECTION   1.HTML</vt:lpstr>
      <vt:lpstr>FOOTER SECTION 2.CSS </vt:lpstr>
      <vt:lpstr>PowerPoint Presentation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Vivek bhatt</cp:lastModifiedBy>
  <cp:revision>6</cp:revision>
  <dcterms:created xsi:type="dcterms:W3CDTF">2023-10-12T03:42:42Z</dcterms:created>
  <dcterms:modified xsi:type="dcterms:W3CDTF">2023-10-12T19:11:56Z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2023-10-12T00:00:00Z</vt:filetime>
  </property>
</Properties>
</file>